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43"/>
  </p:notesMasterIdLst>
  <p:sldIdLst>
    <p:sldId id="260" r:id="rId2"/>
    <p:sldId id="300" r:id="rId3"/>
    <p:sldId id="388" r:id="rId4"/>
    <p:sldId id="356" r:id="rId5"/>
    <p:sldId id="279" r:id="rId6"/>
    <p:sldId id="338" r:id="rId7"/>
    <p:sldId id="389" r:id="rId8"/>
    <p:sldId id="280" r:id="rId9"/>
    <p:sldId id="397" r:id="rId10"/>
    <p:sldId id="308" r:id="rId11"/>
    <p:sldId id="413" r:id="rId12"/>
    <p:sldId id="359" r:id="rId13"/>
    <p:sldId id="406" r:id="rId14"/>
    <p:sldId id="407" r:id="rId15"/>
    <p:sldId id="408" r:id="rId16"/>
    <p:sldId id="412" r:id="rId17"/>
    <p:sldId id="414" r:id="rId18"/>
    <p:sldId id="410" r:id="rId19"/>
    <p:sldId id="418" r:id="rId20"/>
    <p:sldId id="368" r:id="rId21"/>
    <p:sldId id="415" r:id="rId22"/>
    <p:sldId id="401" r:id="rId23"/>
    <p:sldId id="417" r:id="rId24"/>
    <p:sldId id="375" r:id="rId25"/>
    <p:sldId id="419" r:id="rId26"/>
    <p:sldId id="416" r:id="rId27"/>
    <p:sldId id="402" r:id="rId28"/>
    <p:sldId id="399" r:id="rId29"/>
    <p:sldId id="420" r:id="rId30"/>
    <p:sldId id="320" r:id="rId31"/>
    <p:sldId id="421" r:id="rId32"/>
    <p:sldId id="377" r:id="rId33"/>
    <p:sldId id="333" r:id="rId34"/>
    <p:sldId id="330" r:id="rId35"/>
    <p:sldId id="411" r:id="rId36"/>
    <p:sldId id="394" r:id="rId37"/>
    <p:sldId id="383" r:id="rId38"/>
    <p:sldId id="313" r:id="rId39"/>
    <p:sldId id="283" r:id="rId40"/>
    <p:sldId id="284" r:id="rId41"/>
    <p:sldId id="316" r:id="rId42"/>
  </p:sldIdLst>
  <p:sldSz cx="9144000" cy="5143500" type="screen16x9"/>
  <p:notesSz cx="6858000" cy="9144000"/>
  <p:embeddedFontLst>
    <p:embeddedFont>
      <p:font typeface="Montserrat" pitchFamily="2" charset="77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Light" panose="020B0306030504020204" pitchFamily="34" charset="0"/>
      <p:regular r:id="rId52"/>
      <p:bold r:id="rId53"/>
      <p:italic r:id="rId54"/>
      <p:boldItalic r:id="rId55"/>
    </p:embeddedFont>
    <p:embeddedFont>
      <p:font typeface="Open Sans SemiBold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8EE0F9-9706-5428-917F-444F02B36946}" name="Bob Ye" initials="BY" userId="S::rye@broadinstitute.org::e4313b78-508b-44fe-ac0f-286d4eec8f1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7755"/>
    <a:srgbClr val="FFBE74"/>
    <a:srgbClr val="818689"/>
    <a:srgbClr val="4C5052"/>
    <a:srgbClr val="898787"/>
    <a:srgbClr val="BBBBBB"/>
    <a:srgbClr val="D9D9D9"/>
    <a:srgbClr val="464649"/>
    <a:srgbClr val="E6BC8D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/>
    <p:restoredTop sz="80884"/>
  </p:normalViewPr>
  <p:slideViewPr>
    <p:cSldViewPr snapToGrid="0">
      <p:cViewPr varScale="1">
        <p:scale>
          <a:sx n="136" d="100"/>
          <a:sy n="136" d="100"/>
        </p:scale>
        <p:origin x="129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dd439121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dd439121b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01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252C3-B335-97D8-4DC2-02C08269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F7BBF-F6DC-E921-5711-05F33B425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085F0-59A9-5BC5-158C-BC10B09B7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97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3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21769BC1-2735-8880-A8CE-B60782E97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CDC6F74C-2201-2F3A-8D77-3901B8697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055B50BA-0D93-6166-F4F1-02E1E82B31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3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6E9552E4-6365-31F9-DBA6-A5516E174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AA1488BE-754A-8B66-D676-BE8E471D1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122717DB-057A-1CBB-14CE-DCD0D9ACD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43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908AA-D92F-ECCF-079C-7850C9FE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AF371-6399-E08F-DB70-84743994C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B613E9-9F1B-BBE2-8C27-28D634D1E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62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5B4E9-83D7-7C4E-8646-B7D24CFD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DD1C6-6512-24CB-D33A-E9C6E3A6A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46CC0-E3EE-230D-963E-57B7FFFE7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8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4366-A201-0E15-F414-76CCA2D95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C7F30-B9D2-76BE-3807-4790F03E0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E5ED5D-D812-A6DF-980B-4421061FE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76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0A7C-E94C-F84D-670C-D5C7B5A1F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48AFA-B24A-31AC-69F1-2027715D1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B2CF7-56EB-AC06-3CC0-0B30DDF23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35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5535-9BBD-6CF5-9E4A-F94BEEFA3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9B29F-F1DB-8692-DE6B-907051F74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83F8F-1C66-30B7-BC9F-208733ECD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7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30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6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3F792-1945-08DA-2EE6-FD3A025A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4B768-EDE8-C6C3-0095-F9AC4F973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7D20EB-F07D-5AEE-71E7-A8A1F4C67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302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F42408DF-B419-7005-D2D4-C464F39E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DD155EDE-4AD6-E137-5476-4C207766C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6B4FCA50-E08B-2A7A-9BF5-440F798E3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15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2F761-20F8-6C19-3180-FDC4642BC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E8412-D2E1-8E50-27A5-C1582C230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878D3-2520-E634-BB51-F304B9308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41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14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E894125E-5196-5C07-DFD1-7248A93A5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8994C0F4-F7A3-8A72-A2E8-52C5826329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0383B206-3CAC-5770-9440-8CA258505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22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86953-6912-BD53-D4F7-A44E2DEAC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A58E4-3348-52EC-BAA4-F3C804FE0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5F7E1-DE79-1D33-2D06-9B474D89D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29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89B11C3C-0083-508E-CFFD-F130B2BB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C34F33B4-8E35-BC24-C41F-D6F27A0D5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C096E655-0AE8-4DEB-8E2B-CD47746D06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23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556B0A5-3EE7-8BFC-593B-5ED2D799A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BDF1B225-D950-D57B-B3DB-174E371BF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8AEC3500-A121-303F-2ABF-0279BB704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08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749824AE-28DB-AEF9-9BB5-92AC97C8C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59B2B41D-8E77-EA75-48F2-1D5772739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73A21926-AE9B-4A8F-DD74-82CA77D37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2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896DDC0-2971-2701-57EA-6C7DF358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74F539E3-B36E-C0E9-E076-75FFFD16F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2D62F38A-BCC1-E925-221D-B62F79AD6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14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65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B049-4012-4EEA-2A32-6C5C8C51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3815F-56A4-AB43-C715-CBA18F404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4F1B4-F153-5886-65CB-D75D4CB2C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32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82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98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96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28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30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01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3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1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01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82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1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5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E32DA642-3D95-F01F-FC68-7DCB3713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FE20C97A-5DDB-A11F-E52E-4CCBB75CA0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87918DB2-95A3-B5F2-4D27-89D907AFD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3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13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8F492095-2912-8ACA-2F94-1A9BCCCF5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e2b5c2d7_0_8:notes">
            <a:extLst>
              <a:ext uri="{FF2B5EF4-FFF2-40B4-BE49-F238E27FC236}">
                <a16:creationId xmlns:a16="http://schemas.microsoft.com/office/drawing/2014/main" id="{CA329DB9-E0DC-D7DF-707A-B31FFA1A9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e2b5c2d7_0_8:notes">
            <a:extLst>
              <a:ext uri="{FF2B5EF4-FFF2-40B4-BE49-F238E27FC236}">
                <a16:creationId xmlns:a16="http://schemas.microsoft.com/office/drawing/2014/main" id="{BEA20403-E275-281A-3DFF-1173C71711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v4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00" y="0"/>
            <a:ext cx="9144000" cy="297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311700" y="2017988"/>
            <a:ext cx="8520600" cy="8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11800" y="3108284"/>
            <a:ext cx="8520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DB6"/>
              </a:buClr>
              <a:buSzPts val="2200"/>
              <a:buFont typeface="Open Sans Light"/>
              <a:buNone/>
              <a:defRPr sz="2200">
                <a:solidFill>
                  <a:srgbClr val="006DB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0200" y="4482575"/>
            <a:ext cx="1838000" cy="5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l="8404" t="30746" r="9277" b="32936"/>
          <a:stretch/>
        </p:blipFill>
        <p:spPr>
          <a:xfrm>
            <a:off x="0" y="4232300"/>
            <a:ext cx="2004454" cy="8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v2">
  <p:cSld name="CUSTOM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9144000" cy="12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ctrTitle"/>
          </p:nvPr>
        </p:nvSpPr>
        <p:spPr>
          <a:xfrm>
            <a:off x="276150" y="245800"/>
            <a:ext cx="8591700" cy="8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SemiBold"/>
              <a:buNone/>
              <a:defRPr sz="36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ctrTitle" idx="2"/>
          </p:nvPr>
        </p:nvSpPr>
        <p:spPr>
          <a:xfrm>
            <a:off x="276150" y="1457450"/>
            <a:ext cx="8591700" cy="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pen Sans"/>
              <a:buNone/>
              <a:defRPr sz="2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itle">
  <p:cSld name="Blank Slide with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ctrTitle"/>
          </p:nvPr>
        </p:nvSpPr>
        <p:spPr>
          <a:xfrm>
            <a:off x="276150" y="245800"/>
            <a:ext cx="8591700" cy="8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SemiBold"/>
              <a:buNone/>
              <a:defRPr sz="3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Font typeface="Open Sans SemiBold"/>
              <a:buNone/>
              <a:defRPr sz="3400"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71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79513" y="1311965"/>
            <a:ext cx="9000877" cy="1590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Structural variation of 30,659 bipolar and schizophrenia patients identifies novel genetic insights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9513" y="3108282"/>
            <a:ext cx="9000877" cy="1805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/>
              <a:t>Robert Ye</a:t>
            </a:r>
          </a:p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i="1" dirty="0"/>
              <a:t>On behalf of the Whole Genome Sequencing for Psychiatric Disorders Consortium (WGSPD)</a:t>
            </a:r>
          </a:p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Neale and </a:t>
            </a:r>
            <a:r>
              <a:rPr lang="en-US" sz="3500" dirty="0" err="1"/>
              <a:t>Talkowski</a:t>
            </a:r>
            <a:r>
              <a:rPr lang="en-US" sz="3500" dirty="0"/>
              <a:t> Labs</a:t>
            </a:r>
            <a:endParaRPr sz="3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2629E9E3-4134-B3C4-A85E-9599CAABC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49990"/>
          <a:stretch/>
        </p:blipFill>
        <p:spPr bwMode="auto">
          <a:xfrm>
            <a:off x="930406" y="1313624"/>
            <a:ext cx="6713509" cy="37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2D96B-DE9C-5287-CE58-CF266E8AD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Noncoding constraint focuses the scope of our analysis</a:t>
            </a:r>
            <a:endParaRPr lang="en-US" sz="24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35762-44E1-8707-9259-F44CA89D24E8}"/>
              </a:ext>
            </a:extLst>
          </p:cNvPr>
          <p:cNvSpPr txBox="1"/>
          <p:nvPr/>
        </p:nvSpPr>
        <p:spPr>
          <a:xfrm>
            <a:off x="7931810" y="4881889"/>
            <a:ext cx="12121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 et al. (2024)</a:t>
            </a:r>
          </a:p>
        </p:txBody>
      </p:sp>
    </p:spTree>
    <p:extLst>
      <p:ext uri="{BB962C8B-B14F-4D97-AF65-F5344CB8AC3E}">
        <p14:creationId xmlns:p14="http://schemas.microsoft.com/office/powerpoint/2010/main" val="279475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8EF96-BC56-D08E-37A4-FA227C949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0C05AC38-E9D4-4B45-C2EC-0DC2A9FCA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49990"/>
          <a:stretch/>
        </p:blipFill>
        <p:spPr bwMode="auto">
          <a:xfrm>
            <a:off x="930406" y="1313624"/>
            <a:ext cx="6713509" cy="37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10131-F1FE-6D40-200E-399E9F5920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Noncoding constraint focuses the scope of our analysis</a:t>
            </a:r>
            <a:endParaRPr lang="en-US" sz="24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2074A-AEC5-27F9-E9E5-A2BE9B8E2835}"/>
              </a:ext>
            </a:extLst>
          </p:cNvPr>
          <p:cNvSpPr txBox="1"/>
          <p:nvPr/>
        </p:nvSpPr>
        <p:spPr>
          <a:xfrm>
            <a:off x="7931810" y="4881889"/>
            <a:ext cx="12121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 et al. (2024)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C78930-9255-D1A7-9088-4FB83C380548}"/>
              </a:ext>
            </a:extLst>
          </p:cNvPr>
          <p:cNvSpPr/>
          <p:nvPr/>
        </p:nvSpPr>
        <p:spPr>
          <a:xfrm>
            <a:off x="5233308" y="3682094"/>
            <a:ext cx="1551213" cy="1185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6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D1F772-C652-440B-E5C5-FA56CFA77CC6}"/>
              </a:ext>
            </a:extLst>
          </p:cNvPr>
          <p:cNvGrpSpPr/>
          <p:nvPr/>
        </p:nvGrpSpPr>
        <p:grpSpPr>
          <a:xfrm>
            <a:off x="0" y="-1"/>
            <a:ext cx="3098580" cy="5143500"/>
            <a:chOff x="0" y="-1"/>
            <a:chExt cx="3338623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863D92-73C2-3EDB-B2CF-A4392329E574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DE646E-764F-9841-E7C2-308D5DD97F10}"/>
                </a:ext>
              </a:extLst>
            </p:cNvPr>
            <p:cNvSpPr txBox="1"/>
            <p:nvPr/>
          </p:nvSpPr>
          <p:spPr>
            <a:xfrm>
              <a:off x="0" y="1602253"/>
              <a:ext cx="33386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is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significant enrichment</a:t>
              </a:r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rare single nucleotide variation (SNV) in noncoding constrained regions…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23FC3D54-CD48-AEC9-A3A8-E18E6BC24266}"/>
              </a:ext>
            </a:extLst>
          </p:cNvPr>
          <p:cNvSpPr/>
          <p:nvPr/>
        </p:nvSpPr>
        <p:spPr>
          <a:xfrm rot="16200000">
            <a:off x="4690710" y="3276993"/>
            <a:ext cx="112344" cy="7114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F45CB95-258A-57CC-46DF-EDDD218D9A3E}"/>
              </a:ext>
            </a:extLst>
          </p:cNvPr>
          <p:cNvSpPr/>
          <p:nvPr/>
        </p:nvSpPr>
        <p:spPr>
          <a:xfrm rot="5400000">
            <a:off x="6776101" y="3272739"/>
            <a:ext cx="112345" cy="7114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FE9C9E-01D6-FEEC-EE54-2F058E404725}"/>
              </a:ext>
            </a:extLst>
          </p:cNvPr>
          <p:cNvSpPr txBox="1"/>
          <p:nvPr/>
        </p:nvSpPr>
        <p:spPr>
          <a:xfrm>
            <a:off x="8536781" y="-8786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19653B-8FE5-95AF-57A9-4B52F6B61FE0}"/>
              </a:ext>
            </a:extLst>
          </p:cNvPr>
          <p:cNvGrpSpPr/>
          <p:nvPr/>
        </p:nvGrpSpPr>
        <p:grpSpPr>
          <a:xfrm>
            <a:off x="3249880" y="850281"/>
            <a:ext cx="5832191" cy="1993072"/>
            <a:chOff x="3249880" y="850281"/>
            <a:chExt cx="5832191" cy="199307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E22E29-4270-0850-A03B-91B673B5E7B9}"/>
                </a:ext>
              </a:extLst>
            </p:cNvPr>
            <p:cNvGrpSpPr/>
            <p:nvPr/>
          </p:nvGrpSpPr>
          <p:grpSpPr>
            <a:xfrm>
              <a:off x="4164551" y="1268850"/>
              <a:ext cx="4917520" cy="1183122"/>
              <a:chOff x="1995055" y="673331"/>
              <a:chExt cx="6184669" cy="148798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3235B0-859B-1997-3BC2-549B3FD67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5053" r="20428" b="65592"/>
              <a:stretch/>
            </p:blipFill>
            <p:spPr>
              <a:xfrm>
                <a:off x="1995055" y="673331"/>
                <a:ext cx="6184669" cy="114079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C30F8A5-BF6E-21CD-E9E2-C17AAE765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87136" r="20428" b="3679"/>
              <a:stretch/>
            </p:blipFill>
            <p:spPr>
              <a:xfrm>
                <a:off x="1995055" y="1804361"/>
                <a:ext cx="6184669" cy="356959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BEB1E2-C66B-45BC-FC2A-BE67209620C2}"/>
                </a:ext>
              </a:extLst>
            </p:cNvPr>
            <p:cNvSpPr txBox="1"/>
            <p:nvPr/>
          </p:nvSpPr>
          <p:spPr>
            <a:xfrm>
              <a:off x="4735613" y="850281"/>
              <a:ext cx="3775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Noncoding Constrained Regions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AE36B1-3F13-076F-7E55-223D06EB2959}"/>
                </a:ext>
              </a:extLst>
            </p:cNvPr>
            <p:cNvSpPr txBox="1"/>
            <p:nvPr/>
          </p:nvSpPr>
          <p:spPr>
            <a:xfrm>
              <a:off x="3249880" y="1464318"/>
              <a:ext cx="1090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E4E4E"/>
                  </a:solidFill>
                </a:rPr>
                <a:t>Noncoding </a:t>
              </a:r>
            </a:p>
            <a:p>
              <a:pPr algn="ctr"/>
              <a:r>
                <a:rPr lang="en-US" dirty="0">
                  <a:solidFill>
                    <a:srgbClr val="4E4E4E"/>
                  </a:solidFill>
                </a:rPr>
                <a:t>SNV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BDAA15-6B97-1C1A-2AEA-E96BC2B1AC09}"/>
                </a:ext>
              </a:extLst>
            </p:cNvPr>
            <p:cNvSpPr txBox="1"/>
            <p:nvPr/>
          </p:nvSpPr>
          <p:spPr>
            <a:xfrm>
              <a:off x="5739895" y="2535576"/>
              <a:ext cx="1766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E4E4E"/>
                  </a:solidFill>
                </a:rPr>
                <a:t>Odds ratio (95% CI)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53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05343C32-1F19-CEA5-0A75-D561805B6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9317BB-5F10-A96A-74F9-ED42A363D504}"/>
              </a:ext>
            </a:extLst>
          </p:cNvPr>
          <p:cNvGrpSpPr/>
          <p:nvPr/>
        </p:nvGrpSpPr>
        <p:grpSpPr>
          <a:xfrm>
            <a:off x="3249880" y="850281"/>
            <a:ext cx="5832191" cy="3793731"/>
            <a:chOff x="3249880" y="850281"/>
            <a:chExt cx="5832191" cy="37937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E41338-798F-B812-DEEB-7793412E42D8}"/>
                </a:ext>
              </a:extLst>
            </p:cNvPr>
            <p:cNvGrpSpPr/>
            <p:nvPr/>
          </p:nvGrpSpPr>
          <p:grpSpPr>
            <a:xfrm>
              <a:off x="3249880" y="850281"/>
              <a:ext cx="5832191" cy="3793731"/>
              <a:chOff x="3249880" y="850281"/>
              <a:chExt cx="5832191" cy="379373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AD90A8C-AE13-F242-AE01-FBED16238EA8}"/>
                  </a:ext>
                </a:extLst>
              </p:cNvPr>
              <p:cNvGrpSpPr/>
              <p:nvPr/>
            </p:nvGrpSpPr>
            <p:grpSpPr>
              <a:xfrm>
                <a:off x="4164551" y="1268850"/>
                <a:ext cx="4917520" cy="2983781"/>
                <a:chOff x="1995055" y="673331"/>
                <a:chExt cx="6184669" cy="375264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AF1AFC7A-A5FF-014E-3A18-CE6A3D69DA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5053" r="20428" b="65592"/>
                <a:stretch/>
              </p:blipFill>
              <p:spPr>
                <a:xfrm>
                  <a:off x="1995055" y="673331"/>
                  <a:ext cx="6184669" cy="1140799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8888862-2DF1-D7B1-AE28-E889BE711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87136" r="20428" b="3679"/>
                <a:stretch/>
              </p:blipFill>
              <p:spPr>
                <a:xfrm>
                  <a:off x="1995055" y="4069019"/>
                  <a:ext cx="6184669" cy="356959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96D84F-8835-5EDE-CCF8-4D9DAC12696D}"/>
                  </a:ext>
                </a:extLst>
              </p:cNvPr>
              <p:cNvSpPr txBox="1"/>
              <p:nvPr/>
            </p:nvSpPr>
            <p:spPr>
              <a:xfrm>
                <a:off x="4735613" y="850281"/>
                <a:ext cx="3775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Noncoding Constrained Regions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15A79-B5C0-0345-8E57-99591B4C6C05}"/>
                  </a:ext>
                </a:extLst>
              </p:cNvPr>
              <p:cNvSpPr txBox="1"/>
              <p:nvPr/>
            </p:nvSpPr>
            <p:spPr>
              <a:xfrm>
                <a:off x="3249880" y="1464318"/>
                <a:ext cx="10903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Noncoding 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SNV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542571-EF37-D850-46CE-4A1D87F25E5F}"/>
                  </a:ext>
                </a:extLst>
              </p:cNvPr>
              <p:cNvSpPr txBox="1"/>
              <p:nvPr/>
            </p:nvSpPr>
            <p:spPr>
              <a:xfrm>
                <a:off x="5739895" y="4336235"/>
                <a:ext cx="17668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E4E4E"/>
                    </a:solidFill>
                  </a:rPr>
                  <a:t>Odds ratio (95% CI)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2DE3B6-01DF-B290-0ABB-AE514032D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396" r="20428" b="40249"/>
            <a:stretch/>
          </p:blipFill>
          <p:spPr>
            <a:xfrm>
              <a:off x="4164549" y="2175915"/>
              <a:ext cx="4917520" cy="9070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3011E2-4834-EA27-E9CD-3AA36383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232" r="20428" b="12413"/>
            <a:stretch/>
          </p:blipFill>
          <p:spPr>
            <a:xfrm>
              <a:off x="4164549" y="3068215"/>
              <a:ext cx="4917520" cy="90706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CD804A-D75D-F72C-CB54-AFB6CBAD1EE1}"/>
              </a:ext>
            </a:extLst>
          </p:cNvPr>
          <p:cNvGrpSpPr/>
          <p:nvPr/>
        </p:nvGrpSpPr>
        <p:grpSpPr>
          <a:xfrm>
            <a:off x="-28876" y="-1"/>
            <a:ext cx="3127455" cy="5143500"/>
            <a:chOff x="-31113" y="-1"/>
            <a:chExt cx="3369736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8DCA7F-4F52-9A76-731E-3B755D51D36C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82F3EC-5DF9-D53E-5079-209D88BCA4E1}"/>
                </a:ext>
              </a:extLst>
            </p:cNvPr>
            <p:cNvSpPr txBox="1"/>
            <p:nvPr/>
          </p:nvSpPr>
          <p:spPr>
            <a:xfrm>
              <a:off x="-31113" y="1448364"/>
              <a:ext cx="33386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However, there is a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significant enrichment</a:t>
              </a:r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rare deletion and duplication structural variation (SV) in noncoding constrained regions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7AB8C68E-C330-972A-2C2F-1621E1F60845}"/>
              </a:ext>
            </a:extLst>
          </p:cNvPr>
          <p:cNvSpPr/>
          <p:nvPr/>
        </p:nvSpPr>
        <p:spPr>
          <a:xfrm rot="16200000">
            <a:off x="4690710" y="3276993"/>
            <a:ext cx="112344" cy="7114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226DDDE-187C-25E2-42B3-FEC26B18CFCC}"/>
              </a:ext>
            </a:extLst>
          </p:cNvPr>
          <p:cNvSpPr/>
          <p:nvPr/>
        </p:nvSpPr>
        <p:spPr>
          <a:xfrm rot="5400000">
            <a:off x="6776101" y="3272739"/>
            <a:ext cx="112345" cy="7114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A19742-DB51-A849-8D18-846084D16BB6}"/>
              </a:ext>
            </a:extLst>
          </p:cNvPr>
          <p:cNvSpPr txBox="1"/>
          <p:nvPr/>
        </p:nvSpPr>
        <p:spPr>
          <a:xfrm>
            <a:off x="8536781" y="-8786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FA86AE-CD29-8C98-0D8F-1E112E8B9DBB}"/>
              </a:ext>
            </a:extLst>
          </p:cNvPr>
          <p:cNvSpPr/>
          <p:nvPr/>
        </p:nvSpPr>
        <p:spPr>
          <a:xfrm>
            <a:off x="3161944" y="2270349"/>
            <a:ext cx="5877556" cy="1554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48CFFE-FC1A-04AE-6297-646CE95AE8FB}"/>
              </a:ext>
            </a:extLst>
          </p:cNvPr>
          <p:cNvSpPr txBox="1"/>
          <p:nvPr/>
        </p:nvSpPr>
        <p:spPr>
          <a:xfrm>
            <a:off x="3374112" y="2364911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4E4E"/>
                </a:solidFill>
              </a:rPr>
              <a:t>Deletion</a:t>
            </a:r>
          </a:p>
          <a:p>
            <a:pPr algn="ctr"/>
            <a:r>
              <a:rPr lang="en-US" dirty="0">
                <a:solidFill>
                  <a:srgbClr val="4E4E4E"/>
                </a:solidFill>
              </a:rPr>
              <a:t>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3B93CD-1574-0F20-F372-7142CFEBCB21}"/>
              </a:ext>
            </a:extLst>
          </p:cNvPr>
          <p:cNvSpPr txBox="1"/>
          <p:nvPr/>
        </p:nvSpPr>
        <p:spPr>
          <a:xfrm>
            <a:off x="3259497" y="3223949"/>
            <a:ext cx="107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4E4E"/>
                </a:solidFill>
              </a:rPr>
              <a:t>Duplication</a:t>
            </a:r>
          </a:p>
          <a:p>
            <a:pPr algn="ctr"/>
            <a:r>
              <a:rPr lang="en-US" dirty="0">
                <a:solidFill>
                  <a:srgbClr val="4E4E4E"/>
                </a:solidFill>
              </a:rPr>
              <a:t>SV</a:t>
            </a:r>
          </a:p>
        </p:txBody>
      </p:sp>
    </p:spTree>
    <p:extLst>
      <p:ext uri="{BB962C8B-B14F-4D97-AF65-F5344CB8AC3E}">
        <p14:creationId xmlns:p14="http://schemas.microsoft.com/office/powerpoint/2010/main" val="21137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6C0DFFE0-ABE4-CFB7-1955-F29AE514F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6D3AA3-FCB7-57AC-46EA-EF4B16511AA4}"/>
              </a:ext>
            </a:extLst>
          </p:cNvPr>
          <p:cNvGrpSpPr/>
          <p:nvPr/>
        </p:nvGrpSpPr>
        <p:grpSpPr>
          <a:xfrm>
            <a:off x="3249880" y="850281"/>
            <a:ext cx="5832191" cy="3793731"/>
            <a:chOff x="3249880" y="850281"/>
            <a:chExt cx="5832191" cy="37937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EB9C4E-34DD-FA1F-2F62-B3F69DCD1F1A}"/>
                </a:ext>
              </a:extLst>
            </p:cNvPr>
            <p:cNvGrpSpPr/>
            <p:nvPr/>
          </p:nvGrpSpPr>
          <p:grpSpPr>
            <a:xfrm>
              <a:off x="3249880" y="850281"/>
              <a:ext cx="5832191" cy="3793731"/>
              <a:chOff x="3249880" y="850281"/>
              <a:chExt cx="5832191" cy="379373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6D575C0-9334-0DFE-6954-16C830502D6E}"/>
                  </a:ext>
                </a:extLst>
              </p:cNvPr>
              <p:cNvGrpSpPr/>
              <p:nvPr/>
            </p:nvGrpSpPr>
            <p:grpSpPr>
              <a:xfrm>
                <a:off x="4164551" y="1268850"/>
                <a:ext cx="4917520" cy="2983781"/>
                <a:chOff x="1995055" y="673331"/>
                <a:chExt cx="6184669" cy="375264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1055825-F063-73D1-9516-7F309B266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5053" r="20428" b="65592"/>
                <a:stretch/>
              </p:blipFill>
              <p:spPr>
                <a:xfrm>
                  <a:off x="1995055" y="673331"/>
                  <a:ext cx="6184669" cy="1140799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CE37503-9928-8B55-03C7-2B861795B0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87136" r="20428" b="3679"/>
                <a:stretch/>
              </p:blipFill>
              <p:spPr>
                <a:xfrm>
                  <a:off x="1995055" y="4069019"/>
                  <a:ext cx="6184669" cy="356959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824BCB-107B-7B84-D77B-8028F23861D3}"/>
                  </a:ext>
                </a:extLst>
              </p:cNvPr>
              <p:cNvSpPr txBox="1"/>
              <p:nvPr/>
            </p:nvSpPr>
            <p:spPr>
              <a:xfrm>
                <a:off x="4735613" y="850281"/>
                <a:ext cx="3775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Noncoding Constrained Regions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1CC71E-4189-D1DC-3488-BC6FD7B30D94}"/>
                  </a:ext>
                </a:extLst>
              </p:cNvPr>
              <p:cNvSpPr txBox="1"/>
              <p:nvPr/>
            </p:nvSpPr>
            <p:spPr>
              <a:xfrm>
                <a:off x="3249880" y="1464318"/>
                <a:ext cx="10903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Noncoding 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SNV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616209-3A32-50B5-DC4B-D49C1FA6F135}"/>
                  </a:ext>
                </a:extLst>
              </p:cNvPr>
              <p:cNvSpPr txBox="1"/>
              <p:nvPr/>
            </p:nvSpPr>
            <p:spPr>
              <a:xfrm>
                <a:off x="5739895" y="4336235"/>
                <a:ext cx="17668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E4E4E"/>
                    </a:solidFill>
                  </a:rPr>
                  <a:t>Odds ratio (95% CI)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7890F1-EB40-1ABE-0B6F-51F90BB54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396" r="20428" b="40249"/>
            <a:stretch/>
          </p:blipFill>
          <p:spPr>
            <a:xfrm>
              <a:off x="4164549" y="2175915"/>
              <a:ext cx="4917520" cy="9070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D60811-3DCB-7D28-0C4C-A6F25F96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232" r="20428" b="12413"/>
            <a:stretch/>
          </p:blipFill>
          <p:spPr>
            <a:xfrm>
              <a:off x="4164549" y="3068215"/>
              <a:ext cx="4917520" cy="90706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59A7A1-0CD9-B1AB-4814-DFFD2CAA255D}"/>
              </a:ext>
            </a:extLst>
          </p:cNvPr>
          <p:cNvGrpSpPr/>
          <p:nvPr/>
        </p:nvGrpSpPr>
        <p:grpSpPr>
          <a:xfrm>
            <a:off x="-28876" y="-1"/>
            <a:ext cx="3127455" cy="5143500"/>
            <a:chOff x="-31113" y="-1"/>
            <a:chExt cx="3369736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0D0358-0173-E400-5C3C-96F17F09DE29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E6C323-0BB3-06B9-F47C-01A86FE76F3B}"/>
                </a:ext>
              </a:extLst>
            </p:cNvPr>
            <p:cNvSpPr txBox="1"/>
            <p:nvPr/>
          </p:nvSpPr>
          <p:spPr>
            <a:xfrm>
              <a:off x="-31113" y="1448364"/>
              <a:ext cx="33386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However, there is a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significant enrichment</a:t>
              </a:r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rare deletion and duplication structural variation (SV) in noncoding constrained regions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1ADBB6B7-558A-648A-FDC8-03914ACFD91E}"/>
              </a:ext>
            </a:extLst>
          </p:cNvPr>
          <p:cNvSpPr/>
          <p:nvPr/>
        </p:nvSpPr>
        <p:spPr>
          <a:xfrm rot="16200000">
            <a:off x="4690710" y="3276993"/>
            <a:ext cx="112344" cy="7114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DDB5CA4-A16D-E011-ED94-2549898C11E0}"/>
              </a:ext>
            </a:extLst>
          </p:cNvPr>
          <p:cNvSpPr/>
          <p:nvPr/>
        </p:nvSpPr>
        <p:spPr>
          <a:xfrm rot="5400000">
            <a:off x="6776101" y="3272739"/>
            <a:ext cx="112345" cy="7114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E8F1A5-67E4-0F88-F753-61421F4BE314}"/>
              </a:ext>
            </a:extLst>
          </p:cNvPr>
          <p:cNvSpPr txBox="1"/>
          <p:nvPr/>
        </p:nvSpPr>
        <p:spPr>
          <a:xfrm>
            <a:off x="8536781" y="-8786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78CD8-D6FB-604C-03BF-9DF49E598EE7}"/>
              </a:ext>
            </a:extLst>
          </p:cNvPr>
          <p:cNvSpPr txBox="1"/>
          <p:nvPr/>
        </p:nvSpPr>
        <p:spPr>
          <a:xfrm>
            <a:off x="3374112" y="2364911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4E4E"/>
                </a:solidFill>
              </a:rPr>
              <a:t>Deletion</a:t>
            </a:r>
          </a:p>
          <a:p>
            <a:pPr algn="ctr"/>
            <a:r>
              <a:rPr lang="en-US" dirty="0">
                <a:solidFill>
                  <a:srgbClr val="4E4E4E"/>
                </a:solidFill>
              </a:rPr>
              <a:t>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E5BB11-AD00-1ED5-D4A3-EAB2F75CA1D0}"/>
              </a:ext>
            </a:extLst>
          </p:cNvPr>
          <p:cNvSpPr txBox="1"/>
          <p:nvPr/>
        </p:nvSpPr>
        <p:spPr>
          <a:xfrm>
            <a:off x="3259497" y="3223949"/>
            <a:ext cx="107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4E4E"/>
                </a:solidFill>
              </a:rPr>
              <a:t>Duplication</a:t>
            </a:r>
          </a:p>
          <a:p>
            <a:pPr algn="ctr"/>
            <a:r>
              <a:rPr lang="en-US" dirty="0">
                <a:solidFill>
                  <a:srgbClr val="4E4E4E"/>
                </a:solidFill>
              </a:rPr>
              <a:t>SV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F428C9-0163-E64F-3CF1-7B6E1FFA480B}"/>
              </a:ext>
            </a:extLst>
          </p:cNvPr>
          <p:cNvSpPr/>
          <p:nvPr/>
        </p:nvSpPr>
        <p:spPr>
          <a:xfrm>
            <a:off x="-11709" y="-2"/>
            <a:ext cx="9155707" cy="5143499"/>
          </a:xfrm>
          <a:prstGeom prst="rect">
            <a:avLst/>
          </a:prstGeom>
          <a:solidFill>
            <a:schemeClr val="accent6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CCEA24-FDD1-DF19-3D08-97970C31E63B}"/>
              </a:ext>
            </a:extLst>
          </p:cNvPr>
          <p:cNvSpPr/>
          <p:nvPr/>
        </p:nvSpPr>
        <p:spPr>
          <a:xfrm>
            <a:off x="-11711" y="2049810"/>
            <a:ext cx="9143999" cy="10438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focus on structural variation instead</a:t>
            </a:r>
          </a:p>
        </p:txBody>
      </p:sp>
    </p:spTree>
    <p:extLst>
      <p:ext uri="{BB962C8B-B14F-4D97-AF65-F5344CB8AC3E}">
        <p14:creationId xmlns:p14="http://schemas.microsoft.com/office/powerpoint/2010/main" val="250776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04897-1907-B15C-222A-764B64AE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6F9D-5ADE-F9F5-019C-95042EA3A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Deletion events are well-characterized in WGSPD</a:t>
            </a:r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106EB8E-891C-B2BE-CEA9-7DB7AD47C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9" r="70199"/>
          <a:stretch/>
        </p:blipFill>
        <p:spPr>
          <a:xfrm>
            <a:off x="1882844" y="1256044"/>
            <a:ext cx="1602818" cy="38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0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B1382-C344-46EB-1BB4-ACECB6084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65285-7B93-B363-5D96-9502D8AAC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Deletion events are well-characterized in WGSPD</a:t>
            </a:r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87740DC-4908-4F86-4323-54A3FF085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9"/>
          <a:stretch/>
        </p:blipFill>
        <p:spPr>
          <a:xfrm>
            <a:off x="1882844" y="1256044"/>
            <a:ext cx="5378312" cy="38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7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BFC54-CE03-8B36-AF9E-81E924EDA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E687-713A-C607-1B00-AB6E89B66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Deletion events are well-characterized in WGSPD</a:t>
            </a:r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AA2F5E1-0127-B6C8-5AA0-C4CC1961D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9"/>
          <a:stretch/>
        </p:blipFill>
        <p:spPr>
          <a:xfrm>
            <a:off x="1882844" y="1256044"/>
            <a:ext cx="5378312" cy="38874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DF95E8-9407-4995-C159-72ED1BC54DD1}"/>
              </a:ext>
            </a:extLst>
          </p:cNvPr>
          <p:cNvSpPr/>
          <p:nvPr/>
        </p:nvSpPr>
        <p:spPr>
          <a:xfrm>
            <a:off x="3999244" y="1256044"/>
            <a:ext cx="667024" cy="3587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3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57360-A74D-0163-CAFE-449F07817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5C61-A048-9F2A-27D3-DD9E76889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Our deletion class of interest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DA25B5F-E65B-61B2-DF71-2C03AD5865C2}"/>
              </a:ext>
            </a:extLst>
          </p:cNvPr>
          <p:cNvGrpSpPr/>
          <p:nvPr/>
        </p:nvGrpSpPr>
        <p:grpSpPr>
          <a:xfrm>
            <a:off x="1611887" y="2801985"/>
            <a:ext cx="5920225" cy="844910"/>
            <a:chOff x="2247900" y="1825899"/>
            <a:chExt cx="5920225" cy="84491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B9F0A7E-DF88-864E-B0AD-5823B03A7E83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D5A3994-9A5E-CFEB-6EE5-ABF629C771F3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57F0BC4-9A0F-875A-FF44-E0F887EB89A5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35E8FB4-B0A2-88B0-189E-46B558FDD1C1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57804F4-325F-C418-D436-7548DC721BCF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551A8C25-3186-D167-7ACF-48D494567469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D2A6BFB5-2331-9E95-3378-92F7D0647A85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9865E7DE-81DE-49BB-26F3-425CDF46FD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8E7115AD-7C8F-3854-C46E-4BB5153F5D9B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16F16827-6F39-0D7A-ADFF-0624ABB56326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020CE23A-18E6-7212-BE4F-AD6CEEEA44C6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CF31BE51-29BF-8BC2-BE88-72565EF8797E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83BEFD77-10A5-4621-61EF-AE0FE31424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078AC185-EB5F-B994-1366-AE3D130291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00D7980-42C7-9D25-41A1-E821952F0EA6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85" name="Left Brace 84">
                <a:extLst>
                  <a:ext uri="{FF2B5EF4-FFF2-40B4-BE49-F238E27FC236}">
                    <a16:creationId xmlns:a16="http://schemas.microsoft.com/office/drawing/2014/main" id="{480F24DD-B8C1-92B3-313F-AC1145950584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72B4652-DA3F-6482-E8A7-215C0F3D17F9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163D4E48-3C5E-F7F0-A90B-B10E7C417121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D87359F-CE87-F9B9-040D-AE87BEAABC79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C930FC-E25A-3B4D-73C5-6D9451DDEAF0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210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ECAC8-8B3C-693A-268F-04716481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41BC-C6F8-000B-E613-D8E4A3E1F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Our deletion class of interest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0D6B63F-E9D9-9AF3-059A-9FBCDF1EE1E8}"/>
              </a:ext>
            </a:extLst>
          </p:cNvPr>
          <p:cNvGrpSpPr/>
          <p:nvPr/>
        </p:nvGrpSpPr>
        <p:grpSpPr>
          <a:xfrm>
            <a:off x="1611887" y="2801985"/>
            <a:ext cx="5920225" cy="844910"/>
            <a:chOff x="2247900" y="1825899"/>
            <a:chExt cx="5920225" cy="84491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4AA85DB-ED0D-5AC4-B1EC-2D934BACDA68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446E39A-4E71-AB32-12FA-490CE98F0081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D6CA41D-32CC-DEDB-EABF-2844524981B6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72A61B89-0C89-B1A5-6AC1-675DB862305B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178F8999-AEC7-4FDE-F502-ABDA727DA7B9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96EF347-9A3C-B97D-D547-7C0BA871EB58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637279F2-0CCC-FA20-CD5C-ED7D28381B83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541F55C-8199-312F-3423-21752D1870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8A9994F-7766-0728-1B8E-ED7034CADCFA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B85CA40D-9F87-B260-33F8-A491C1729B54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0D223844-BD12-17E6-7E31-64A2C6DF8EBB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A085442D-C89B-5FE1-CFCD-2BA413B46375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DC51A4B5-2842-6E54-6252-BE967F625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773C753E-BAC0-18F5-D8FA-B84E5F806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A761B49F-DB6D-91E1-2487-EF65D05004EE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85" name="Left Brace 84">
                <a:extLst>
                  <a:ext uri="{FF2B5EF4-FFF2-40B4-BE49-F238E27FC236}">
                    <a16:creationId xmlns:a16="http://schemas.microsoft.com/office/drawing/2014/main" id="{4CC2F52E-B4C9-E724-FC98-55E15D309610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770563-E8FE-7EED-3F2F-8DC26681A528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E64FB244-94FD-9F55-8F3B-F136954993D3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6E6C94C-B071-E639-BEC5-18C259E177A4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DE2BE8D-A968-E38C-1818-13F21950B298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30484E6-B8BB-442D-B238-B2E4A88705EB}"/>
              </a:ext>
            </a:extLst>
          </p:cNvPr>
          <p:cNvSpPr txBox="1"/>
          <p:nvPr/>
        </p:nvSpPr>
        <p:spPr>
          <a:xfrm>
            <a:off x="3885473" y="192541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Exonic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Deletion</a:t>
            </a:r>
          </a:p>
        </p:txBody>
      </p:sp>
      <p:sp>
        <p:nvSpPr>
          <p:cNvPr id="103" name="Multiply 102">
            <a:extLst>
              <a:ext uri="{FF2B5EF4-FFF2-40B4-BE49-F238E27FC236}">
                <a16:creationId xmlns:a16="http://schemas.microsoft.com/office/drawing/2014/main" id="{1973BF7A-C01C-D386-8739-47747E7125BB}"/>
              </a:ext>
            </a:extLst>
          </p:cNvPr>
          <p:cNvSpPr/>
          <p:nvPr/>
        </p:nvSpPr>
        <p:spPr>
          <a:xfrm>
            <a:off x="4823965" y="2809763"/>
            <a:ext cx="1431260" cy="3321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4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D1F772-C652-440B-E5C5-FA56CFA77CC6}"/>
              </a:ext>
            </a:extLst>
          </p:cNvPr>
          <p:cNvGrpSpPr/>
          <p:nvPr/>
        </p:nvGrpSpPr>
        <p:grpSpPr>
          <a:xfrm>
            <a:off x="-1" y="-1"/>
            <a:ext cx="3085107" cy="5143500"/>
            <a:chOff x="-1" y="-1"/>
            <a:chExt cx="3338624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863D92-73C2-3EDB-B2CF-A4392329E574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DE646E-764F-9841-E7C2-308D5DD97F10}"/>
                </a:ext>
              </a:extLst>
            </p:cNvPr>
            <p:cNvSpPr txBox="1"/>
            <p:nvPr/>
          </p:nvSpPr>
          <p:spPr>
            <a:xfrm>
              <a:off x="-1" y="1971584"/>
              <a:ext cx="33386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Rare coding variation is enriched in schizophrenia cases</a:t>
              </a:r>
            </a:p>
          </p:txBody>
        </p:sp>
      </p:grpSp>
      <p:pic>
        <p:nvPicPr>
          <p:cNvPr id="6" name="Picture 6" descr="Fig. 6">
            <a:extLst>
              <a:ext uri="{FF2B5EF4-FFF2-40B4-BE49-F238E27FC236}">
                <a16:creationId xmlns:a16="http://schemas.microsoft.com/office/drawing/2014/main" id="{36B85B57-AF5A-A8BC-2151-B37B1CFFF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r="50629"/>
          <a:stretch/>
        </p:blipFill>
        <p:spPr bwMode="auto">
          <a:xfrm>
            <a:off x="3707251" y="842002"/>
            <a:ext cx="5371350" cy="345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8DC32-B9CA-EA36-BB05-7D3E04CA38B0}"/>
              </a:ext>
            </a:extLst>
          </p:cNvPr>
          <p:cNvSpPr txBox="1"/>
          <p:nvPr/>
        </p:nvSpPr>
        <p:spPr>
          <a:xfrm>
            <a:off x="7660901" y="4941976"/>
            <a:ext cx="1483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Singh et al. (2022) Nature</a:t>
            </a:r>
            <a:endParaRPr lang="en-US" sz="9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6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56D11DA-0855-EC2B-DFCB-669FBDC3D5E4}"/>
              </a:ext>
            </a:extLst>
          </p:cNvPr>
          <p:cNvGrpSpPr/>
          <p:nvPr/>
        </p:nvGrpSpPr>
        <p:grpSpPr>
          <a:xfrm>
            <a:off x="3392819" y="1772260"/>
            <a:ext cx="5667450" cy="2644259"/>
            <a:chOff x="3392819" y="1772260"/>
            <a:chExt cx="5667450" cy="264425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AB273EA-5D85-3DAC-12E2-DFC4C531A962}"/>
                </a:ext>
              </a:extLst>
            </p:cNvPr>
            <p:cNvGrpSpPr/>
            <p:nvPr/>
          </p:nvGrpSpPr>
          <p:grpSpPr>
            <a:xfrm>
              <a:off x="4209323" y="1772260"/>
              <a:ext cx="4850946" cy="2644259"/>
              <a:chOff x="4209323" y="1772260"/>
              <a:chExt cx="4850946" cy="264425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AC39AAB-D0D1-0FB6-F1A5-ED3760598345}"/>
                  </a:ext>
                </a:extLst>
              </p:cNvPr>
              <p:cNvGrpSpPr/>
              <p:nvPr/>
            </p:nvGrpSpPr>
            <p:grpSpPr>
              <a:xfrm>
                <a:off x="4209323" y="2144533"/>
                <a:ext cx="4850946" cy="2271986"/>
                <a:chOff x="4209323" y="2153325"/>
                <a:chExt cx="4850946" cy="2271986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0C28793-3D54-59D6-74C1-A81465C510EC}"/>
                    </a:ext>
                  </a:extLst>
                </p:cNvPr>
                <p:cNvGrpSpPr/>
                <p:nvPr/>
              </p:nvGrpSpPr>
              <p:grpSpPr>
                <a:xfrm>
                  <a:off x="4209323" y="2153325"/>
                  <a:ext cx="4850946" cy="2059273"/>
                  <a:chOff x="3071435" y="3075916"/>
                  <a:chExt cx="4850946" cy="2059273"/>
                </a:xfrm>
              </p:grpSpPr>
              <p:pic>
                <p:nvPicPr>
                  <p:cNvPr id="38" name="Picture 37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C98DC28B-9EF6-EFCE-A07B-E3CBE7770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t="5443" r="37457" b="76045"/>
                  <a:stretch/>
                </p:blipFill>
                <p:spPr>
                  <a:xfrm>
                    <a:off x="3071435" y="3075916"/>
                    <a:ext cx="4850946" cy="1696917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EA5FBD55-847F-D4CE-2E17-173B24978B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t="95993" r="37457" b="-34"/>
                  <a:stretch/>
                </p:blipFill>
                <p:spPr>
                  <a:xfrm>
                    <a:off x="3071435" y="4764830"/>
                    <a:ext cx="4850946" cy="37035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54A91D1-F70B-3E81-77B6-43C23B375689}"/>
                    </a:ext>
                  </a:extLst>
                </p:cNvPr>
                <p:cNvSpPr txBox="1"/>
                <p:nvPr/>
              </p:nvSpPr>
              <p:spPr>
                <a:xfrm>
                  <a:off x="5751381" y="4117534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53E046-3E79-7988-2C98-FBDB3D25C732}"/>
                  </a:ext>
                </a:extLst>
              </p:cNvPr>
              <p:cNvSpPr txBox="1"/>
              <p:nvPr/>
            </p:nvSpPr>
            <p:spPr>
              <a:xfrm>
                <a:off x="5837141" y="1772260"/>
                <a:ext cx="1595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Deletion SVs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10DBCF-5325-EDDA-5F48-B4550F5D9C65}"/>
                </a:ext>
              </a:extLst>
            </p:cNvPr>
            <p:cNvSpPr txBox="1"/>
            <p:nvPr/>
          </p:nvSpPr>
          <p:spPr>
            <a:xfrm>
              <a:off x="3392819" y="283910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4E4E4E"/>
                  </a:solidFill>
                </a:rPr>
                <a:t>Exonic</a:t>
              </a:r>
              <a:endParaRPr lang="en-US" dirty="0">
                <a:solidFill>
                  <a:srgbClr val="4E4E4E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7BDAD5-8119-60A3-CC0C-49FE5D9CEEB4}"/>
              </a:ext>
            </a:extLst>
          </p:cNvPr>
          <p:cNvSpPr txBox="1"/>
          <p:nvPr/>
        </p:nvSpPr>
        <p:spPr>
          <a:xfrm>
            <a:off x="-1" y="1602253"/>
            <a:ext cx="3338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 SVs recapitulate </a:t>
            </a:r>
            <a:r>
              <a:rPr lang="en-US" sz="24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exonic</a:t>
            </a:r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SNV enrichment and </a:t>
            </a:r>
            <a:r>
              <a:rPr lang="en-US" sz="2400" i="1" u="sng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detect additional intronic enrichment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372833-E05D-0CAF-871B-F2920009D9A0}"/>
              </a:ext>
            </a:extLst>
          </p:cNvPr>
          <p:cNvGrpSpPr/>
          <p:nvPr/>
        </p:nvGrpSpPr>
        <p:grpSpPr>
          <a:xfrm>
            <a:off x="-2" y="-1"/>
            <a:ext cx="3098580" cy="5143500"/>
            <a:chOff x="-2" y="-1"/>
            <a:chExt cx="3338625" cy="51435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D961D6-AFF0-3EA6-AD88-BA27CD23EAC4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407E2B-B46D-BDB0-01A6-F65E75496FD9}"/>
                </a:ext>
              </a:extLst>
            </p:cNvPr>
            <p:cNvSpPr txBox="1"/>
            <p:nvPr/>
          </p:nvSpPr>
          <p:spPr>
            <a:xfrm>
              <a:off x="-2" y="2063917"/>
              <a:ext cx="33386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Exonic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deletion SVs </a:t>
              </a:r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recapitulate coding SNV enrichment</a:t>
              </a:r>
              <a:endParaRPr lang="en-US" sz="2000" b="1" u="sng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8" name="Picture 27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708F91FC-C114-DC7C-61D5-10341CAAA0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180" t="39607" r="2186" b="44510"/>
          <a:stretch/>
        </p:blipFill>
        <p:spPr>
          <a:xfrm>
            <a:off x="4304970" y="4338556"/>
            <a:ext cx="2798859" cy="80494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6749177D-6F79-1808-26E6-7DB5C5344F31}"/>
              </a:ext>
            </a:extLst>
          </p:cNvPr>
          <p:cNvGrpSpPr/>
          <p:nvPr/>
        </p:nvGrpSpPr>
        <p:grpSpPr>
          <a:xfrm>
            <a:off x="3140044" y="490051"/>
            <a:ext cx="5920225" cy="844910"/>
            <a:chOff x="2247900" y="1825899"/>
            <a:chExt cx="5920225" cy="84491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F82C78D-A03F-D5EA-445B-13706727644C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AE015F7-776F-4747-F88D-AC36D9C1D757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CFDB530-C3E8-3B54-C7FD-2FAF1D9B68F5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64006FD0-0512-CD95-96E8-17A3FAFABE0A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F6E14BD6-FA0E-1395-624A-2051AF04C108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CD0D0091-E226-7417-F211-0454E5568E9B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A06E85B2-5A3E-D51E-F4E1-3CE7AA94CA80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EE807F05-6F69-F402-E498-8914A56916A6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62BEF1F6-D77D-F241-E3C5-10B02BC12FA8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75E71144-0913-267B-A0B6-90A981153ACB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05C6EFE-32A4-B7FC-B4FE-6EBFB2C9A330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D5EA1623-A93A-B5A4-D130-4B19B9E07EA4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04976DF5-E627-C2FB-4452-5F9BE0A9D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254AA45D-4748-4E29-D132-BA0CC3CA7D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5D10CD5E-A0F8-6EF9-B99F-22ACAC075A7A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75" name="Left Brace 74">
                <a:extLst>
                  <a:ext uri="{FF2B5EF4-FFF2-40B4-BE49-F238E27FC236}">
                    <a16:creationId xmlns:a16="http://schemas.microsoft.com/office/drawing/2014/main" id="{C877E1B8-F951-FF7F-20B7-0899A72D95A4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E440BD-D5CD-3C5E-8C7F-79AA06965BDB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77" name="Left Brace 76">
                <a:extLst>
                  <a:ext uri="{FF2B5EF4-FFF2-40B4-BE49-F238E27FC236}">
                    <a16:creationId xmlns:a16="http://schemas.microsoft.com/office/drawing/2014/main" id="{AD6069EC-9D25-2202-9C8D-315CED53C225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15E1242-5F2A-6BDF-A8BC-A78ECAD958BA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79E7999-9EF4-BCD6-14BE-BA42677F817E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  <p:sp>
        <p:nvSpPr>
          <p:cNvPr id="92" name="Multiply 91">
            <a:extLst>
              <a:ext uri="{FF2B5EF4-FFF2-40B4-BE49-F238E27FC236}">
                <a16:creationId xmlns:a16="http://schemas.microsoft.com/office/drawing/2014/main" id="{2ACE5741-95FB-A2D1-3288-A966D4D98B58}"/>
              </a:ext>
            </a:extLst>
          </p:cNvPr>
          <p:cNvSpPr/>
          <p:nvPr/>
        </p:nvSpPr>
        <p:spPr>
          <a:xfrm>
            <a:off x="6352122" y="497829"/>
            <a:ext cx="1431260" cy="3321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0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B25E-2EC3-3DAD-BFE1-49839F312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95314-936E-069A-6EC4-E89CF5651D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Our deletion class of interest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5F849C-3F8A-4C07-3E62-8E4B673B1D6C}"/>
              </a:ext>
            </a:extLst>
          </p:cNvPr>
          <p:cNvGrpSpPr/>
          <p:nvPr/>
        </p:nvGrpSpPr>
        <p:grpSpPr>
          <a:xfrm>
            <a:off x="1611887" y="2801985"/>
            <a:ext cx="5920225" cy="844910"/>
            <a:chOff x="2247900" y="1825899"/>
            <a:chExt cx="5920225" cy="84491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752FA7E-55EB-A75F-0722-52023CC45B67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644DA2A-AEC1-FC7A-E9DE-289AB70A0E5B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A76F1C2-6049-FBFC-9A5C-A117D4E65883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E17BC9A4-3A95-7551-598A-A4246EA3D8F1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911C56AA-3456-FE90-1036-C54F7A6C17EA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4A54A1D-6F91-8C43-6507-838D06A6A918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7157A487-F1AD-AB0A-6CFD-1C5026DF64A4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538046FC-1356-9AB3-CDA8-9F91D09F5B6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C42D682A-5650-72BE-AD38-0316B31C34D8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D8E7D72E-5D62-ED45-7D13-C3CEDA08E6E5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CEE3E0B-C0B3-CA03-AB43-4F43C2CAD1DF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D56E1BAF-D645-D758-E938-9FE763CE70BD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4D4FD9CA-B3A7-D340-2988-38DCCAA0A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45DB8B40-0A18-A5BD-CB7F-7DBBA19838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B7DAF694-1D4B-2FD2-D758-2C46CB69377B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85" name="Left Brace 84">
                <a:extLst>
                  <a:ext uri="{FF2B5EF4-FFF2-40B4-BE49-F238E27FC236}">
                    <a16:creationId xmlns:a16="http://schemas.microsoft.com/office/drawing/2014/main" id="{E2AB60B9-CA9A-9F01-38E8-57882B8714C8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99BFA31-7ACE-19D8-4A29-84211962D707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EC72229A-DADF-D972-A63E-607550623C62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E13F86A-F84D-4AA3-88CC-CE4BB905C967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08637B7-A829-DE89-FE2C-8006E9790ACF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  <p:sp>
        <p:nvSpPr>
          <p:cNvPr id="3" name="Multiply 2">
            <a:extLst>
              <a:ext uri="{FF2B5EF4-FFF2-40B4-BE49-F238E27FC236}">
                <a16:creationId xmlns:a16="http://schemas.microsoft.com/office/drawing/2014/main" id="{BA82C9AD-9A39-76B6-09E0-1B4718A0FAAC}"/>
              </a:ext>
            </a:extLst>
          </p:cNvPr>
          <p:cNvSpPr/>
          <p:nvPr/>
        </p:nvSpPr>
        <p:spPr>
          <a:xfrm>
            <a:off x="4678525" y="2809763"/>
            <a:ext cx="909624" cy="3321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94FEC-BAFF-40A1-4925-E785D5F5EEE1}"/>
              </a:ext>
            </a:extLst>
          </p:cNvPr>
          <p:cNvSpPr txBox="1"/>
          <p:nvPr/>
        </p:nvSpPr>
        <p:spPr>
          <a:xfrm>
            <a:off x="3885473" y="192541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Intronic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193435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963CE0BD-5029-DEDC-2E8B-B41DE05A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80E338B-7158-15A7-9368-B0439F1E57B4}"/>
              </a:ext>
            </a:extLst>
          </p:cNvPr>
          <p:cNvGrpSpPr/>
          <p:nvPr/>
        </p:nvGrpSpPr>
        <p:grpSpPr>
          <a:xfrm>
            <a:off x="3362279" y="1772259"/>
            <a:ext cx="5697990" cy="2644257"/>
            <a:chOff x="3362279" y="1772259"/>
            <a:chExt cx="5697990" cy="264425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C1922B-ED49-04D4-F32B-34090217EC26}"/>
                </a:ext>
              </a:extLst>
            </p:cNvPr>
            <p:cNvGrpSpPr/>
            <p:nvPr/>
          </p:nvGrpSpPr>
          <p:grpSpPr>
            <a:xfrm>
              <a:off x="4209323" y="1772259"/>
              <a:ext cx="4850946" cy="2644257"/>
              <a:chOff x="4209323" y="1772259"/>
              <a:chExt cx="4850946" cy="264425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4EF977C-6D2D-3F89-D713-6BE89A31B128}"/>
                  </a:ext>
                </a:extLst>
              </p:cNvPr>
              <p:cNvGrpSpPr/>
              <p:nvPr/>
            </p:nvGrpSpPr>
            <p:grpSpPr>
              <a:xfrm>
                <a:off x="4209323" y="2136527"/>
                <a:ext cx="4850946" cy="2279989"/>
                <a:chOff x="4209323" y="2145319"/>
                <a:chExt cx="4850946" cy="227998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523F663A-2DD2-C3CD-0883-C0D2791BAF89}"/>
                    </a:ext>
                  </a:extLst>
                </p:cNvPr>
                <p:cNvGrpSpPr/>
                <p:nvPr/>
              </p:nvGrpSpPr>
              <p:grpSpPr>
                <a:xfrm>
                  <a:off x="4209323" y="2145319"/>
                  <a:ext cx="4850946" cy="2067276"/>
                  <a:chOff x="3071435" y="3067910"/>
                  <a:chExt cx="4850946" cy="2067276"/>
                </a:xfrm>
              </p:grpSpPr>
              <p:pic>
                <p:nvPicPr>
                  <p:cNvPr id="39" name="Picture 38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E76BE0BC-8F94-F102-E25F-AE3EFA3D8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t="95993" r="37457" b="-34"/>
                  <a:stretch/>
                </p:blipFill>
                <p:spPr>
                  <a:xfrm>
                    <a:off x="3071435" y="4764827"/>
                    <a:ext cx="4850946" cy="370359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A48247E5-75B4-6151-F1E7-585E3F382B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t="28168" r="37457" b="53320"/>
                  <a:stretch/>
                </p:blipFill>
                <p:spPr>
                  <a:xfrm>
                    <a:off x="3071435" y="3067910"/>
                    <a:ext cx="4850946" cy="16969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3A77C8-4548-0773-0270-3B0FDC4C08C2}"/>
                    </a:ext>
                  </a:extLst>
                </p:cNvPr>
                <p:cNvSpPr txBox="1"/>
                <p:nvPr/>
              </p:nvSpPr>
              <p:spPr>
                <a:xfrm>
                  <a:off x="5751381" y="4117531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73B584-F723-93E6-DEC5-CB0D4493A0C0}"/>
                  </a:ext>
                </a:extLst>
              </p:cNvPr>
              <p:cNvSpPr txBox="1"/>
              <p:nvPr/>
            </p:nvSpPr>
            <p:spPr>
              <a:xfrm>
                <a:off x="5837141" y="1772259"/>
                <a:ext cx="1595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Deletion SVs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ED804B-285B-DABD-C2F6-0D657C562784}"/>
                </a:ext>
              </a:extLst>
            </p:cNvPr>
            <p:cNvSpPr txBox="1"/>
            <p:nvPr/>
          </p:nvSpPr>
          <p:spPr>
            <a:xfrm>
              <a:off x="3362279" y="2831096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E4E4E"/>
                  </a:solidFill>
                </a:rPr>
                <a:t>Intronic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FB6AE0F-49BD-654E-D3A1-D178F29F0E35}"/>
              </a:ext>
            </a:extLst>
          </p:cNvPr>
          <p:cNvSpPr txBox="1"/>
          <p:nvPr/>
        </p:nvSpPr>
        <p:spPr>
          <a:xfrm>
            <a:off x="-1" y="1602253"/>
            <a:ext cx="3338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 SVs recapitulate </a:t>
            </a:r>
            <a:r>
              <a:rPr lang="en-US" sz="24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exonic</a:t>
            </a:r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SNV enrichment and </a:t>
            </a:r>
            <a:r>
              <a:rPr lang="en-US" sz="2400" i="1" u="sng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detect additional intronic enrichment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A5ED2B-DD98-3F16-70B0-101F01B31D22}"/>
              </a:ext>
            </a:extLst>
          </p:cNvPr>
          <p:cNvGrpSpPr/>
          <p:nvPr/>
        </p:nvGrpSpPr>
        <p:grpSpPr>
          <a:xfrm>
            <a:off x="-2" y="-1"/>
            <a:ext cx="3098580" cy="5143500"/>
            <a:chOff x="-2" y="-1"/>
            <a:chExt cx="3338625" cy="51435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6BC7D6-59EF-7AEE-E73E-449F7079D0A6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068C2E-1A58-34A5-35B2-C03F0E09CD5B}"/>
                </a:ext>
              </a:extLst>
            </p:cNvPr>
            <p:cNvSpPr txBox="1"/>
            <p:nvPr/>
          </p:nvSpPr>
          <p:spPr>
            <a:xfrm>
              <a:off x="-2" y="2063917"/>
              <a:ext cx="33386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Intronic deletion SVs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detect additional intronic enrichment</a:t>
              </a:r>
            </a:p>
          </p:txBody>
        </p:sp>
      </p:grpSp>
      <p:pic>
        <p:nvPicPr>
          <p:cNvPr id="28" name="Picture 27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1EFA939C-C0CA-4293-1D89-A4FB33BA0C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180" t="39607" r="2186" b="44510"/>
          <a:stretch/>
        </p:blipFill>
        <p:spPr>
          <a:xfrm>
            <a:off x="4304970" y="4338556"/>
            <a:ext cx="2798859" cy="8049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493E987-5B73-2866-2833-46BF00AD2B11}"/>
              </a:ext>
            </a:extLst>
          </p:cNvPr>
          <p:cNvGrpSpPr/>
          <p:nvPr/>
        </p:nvGrpSpPr>
        <p:grpSpPr>
          <a:xfrm>
            <a:off x="3140044" y="490051"/>
            <a:ext cx="5920225" cy="844910"/>
            <a:chOff x="2247900" y="1825899"/>
            <a:chExt cx="5920225" cy="8449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F14F2FD-E048-51EF-F2B2-68763BD4531F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9921197-3042-9A49-DA9D-B9942C1ABD59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CF2B614-C16E-9F69-730F-E9EB53BFF7CF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6E76D85C-907F-BF19-BA4C-7220929C15C9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37E773E7-45C5-AC42-7BA2-78DB34C8B1AD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447D16B-5090-9B74-4E96-4EDB630366EA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7C48945F-ECC3-48FF-BE82-9F8232B67653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85F235E-4BFD-03AA-F171-812636D86A8D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C4B07EA-6EA8-45B0-4533-E7B15A48C4AA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2D397CB9-D9BA-A5CC-C5F4-1691B37ED70A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BDB1C24-2072-FBBF-F7DE-30296873A099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2007F8BB-FB93-C1A7-355A-C3751F0967BD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A15BE126-AA83-2033-E642-0438721FEB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985B6F2-D24E-CF5F-0464-806D204C1D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1BEE925-0D78-BF55-EFFD-360A2893443F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22" name="Left Brace 21">
                <a:extLst>
                  <a:ext uri="{FF2B5EF4-FFF2-40B4-BE49-F238E27FC236}">
                    <a16:creationId xmlns:a16="http://schemas.microsoft.com/office/drawing/2014/main" id="{C79C60E8-4179-15AB-DD11-E60E9BEE0CBF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BD1F52-7ADA-6FE2-A13C-DD588DED2BDA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EB72F187-5141-9BA3-B81F-AFE275C4D944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87CAFC-30E5-7A75-0F17-F2FF7D1B0D71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1D0A67-F4BB-7D8A-D9AC-62C3DE04A2B6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  <p:sp>
        <p:nvSpPr>
          <p:cNvPr id="53" name="Multiply 52">
            <a:extLst>
              <a:ext uri="{FF2B5EF4-FFF2-40B4-BE49-F238E27FC236}">
                <a16:creationId xmlns:a16="http://schemas.microsoft.com/office/drawing/2014/main" id="{9D01FF7C-8814-015E-07DE-ADB30B8563F8}"/>
              </a:ext>
            </a:extLst>
          </p:cNvPr>
          <p:cNvSpPr/>
          <p:nvPr/>
        </p:nvSpPr>
        <p:spPr>
          <a:xfrm>
            <a:off x="6194205" y="502260"/>
            <a:ext cx="909624" cy="3321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BE87-6404-2098-5A4D-2A15D6DF6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7E6C-007A-493B-057F-3AFF6FF46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Our deletion class of interest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AF7F882-56B2-B5E1-FD42-28A95D8F3A65}"/>
              </a:ext>
            </a:extLst>
          </p:cNvPr>
          <p:cNvGrpSpPr/>
          <p:nvPr/>
        </p:nvGrpSpPr>
        <p:grpSpPr>
          <a:xfrm>
            <a:off x="1611887" y="2801985"/>
            <a:ext cx="5920225" cy="844910"/>
            <a:chOff x="2247900" y="1825899"/>
            <a:chExt cx="5920225" cy="84491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0A9A81E-3BB1-11C0-771B-60D7553A9533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3D4237-BF5D-BE67-84B6-9ED2205836AE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888CE7F8-01DF-4F02-E6C6-059724B9C46C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6F3AA52-59D9-2938-746A-EFD5F07C27EA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1741868E-B34E-E41A-5235-04086A2094A3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21A5786C-DAB6-60B5-3113-B4FEC5B53D34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7119A14A-73D6-5CB3-0D11-98B2C8184DF9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9D4E17B-14C0-7554-6302-E5A68B4AAB7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D3C441A-ADDD-7C9E-5149-F1F80CB2A7FB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37583366-3514-2D69-D618-F538567970E3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5182EC43-4AD4-A7A7-CF4B-211D206AE0B9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73A74BD7-1FFA-39BA-3042-A28BD0E31850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46F12D30-05C8-9C69-DAAA-5F7C014366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A2DF0F91-0124-E21C-179B-066889F7B0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F9704719-E040-7CFD-075E-2D79DAD4FC76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85" name="Left Brace 84">
                <a:extLst>
                  <a:ext uri="{FF2B5EF4-FFF2-40B4-BE49-F238E27FC236}">
                    <a16:creationId xmlns:a16="http://schemas.microsoft.com/office/drawing/2014/main" id="{C489DD00-F97A-7924-0AC9-6BFEDA895AAD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4684531-F8FA-BDFA-8EA3-6D31C92EE090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03E669D9-CC0D-A4C8-AE2C-66337ED75248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5431DD3-2964-ED6A-13EA-A535252F5EDC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0C25E15-FC5E-9E68-E7BA-769033974BA0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  <p:sp>
        <p:nvSpPr>
          <p:cNvPr id="3" name="Multiply 2">
            <a:extLst>
              <a:ext uri="{FF2B5EF4-FFF2-40B4-BE49-F238E27FC236}">
                <a16:creationId xmlns:a16="http://schemas.microsoft.com/office/drawing/2014/main" id="{4ABBCA75-B90E-B236-D4D2-F598958C27B3}"/>
              </a:ext>
            </a:extLst>
          </p:cNvPr>
          <p:cNvSpPr/>
          <p:nvPr/>
        </p:nvSpPr>
        <p:spPr>
          <a:xfrm>
            <a:off x="1522725" y="2814196"/>
            <a:ext cx="1143509" cy="3321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9800F-8B24-9D99-63E3-51D3AD93CBA0}"/>
              </a:ext>
            </a:extLst>
          </p:cNvPr>
          <p:cNvSpPr txBox="1"/>
          <p:nvPr/>
        </p:nvSpPr>
        <p:spPr>
          <a:xfrm>
            <a:off x="3827765" y="1925419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Promoter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53535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8F169B64-7F33-BB85-891D-202A37F6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0" t="39607" r="2186" b="44510"/>
          <a:stretch/>
        </p:blipFill>
        <p:spPr>
          <a:xfrm>
            <a:off x="4304970" y="4338556"/>
            <a:ext cx="2798859" cy="8049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67C6C0-6C83-C523-70B9-4F89B3A687AE}"/>
              </a:ext>
            </a:extLst>
          </p:cNvPr>
          <p:cNvGrpSpPr/>
          <p:nvPr/>
        </p:nvGrpSpPr>
        <p:grpSpPr>
          <a:xfrm>
            <a:off x="3288878" y="1747316"/>
            <a:ext cx="5771391" cy="2677513"/>
            <a:chOff x="3288878" y="1747316"/>
            <a:chExt cx="5771391" cy="26775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3D3016-9405-9EDC-0BA8-160FA5A6FDA3}"/>
                </a:ext>
              </a:extLst>
            </p:cNvPr>
            <p:cNvGrpSpPr/>
            <p:nvPr/>
          </p:nvGrpSpPr>
          <p:grpSpPr>
            <a:xfrm>
              <a:off x="4209323" y="1747316"/>
              <a:ext cx="4850946" cy="2677513"/>
              <a:chOff x="4209323" y="1747316"/>
              <a:chExt cx="4850946" cy="267751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F14001F-1FDC-9656-B28E-604DEF77DBED}"/>
                  </a:ext>
                </a:extLst>
              </p:cNvPr>
              <p:cNvGrpSpPr/>
              <p:nvPr/>
            </p:nvGrpSpPr>
            <p:grpSpPr>
              <a:xfrm>
                <a:off x="4209323" y="2144528"/>
                <a:ext cx="4850946" cy="2280301"/>
                <a:chOff x="4209323" y="2153320"/>
                <a:chExt cx="4850946" cy="2280301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0268904-DD92-25AE-1C87-49DD422130DD}"/>
                    </a:ext>
                  </a:extLst>
                </p:cNvPr>
                <p:cNvGrpSpPr/>
                <p:nvPr/>
              </p:nvGrpSpPr>
              <p:grpSpPr>
                <a:xfrm>
                  <a:off x="4209323" y="2153320"/>
                  <a:ext cx="4850946" cy="2067588"/>
                  <a:chOff x="3071435" y="3075911"/>
                  <a:chExt cx="4850946" cy="2067588"/>
                </a:xfrm>
              </p:grpSpPr>
              <p:pic>
                <p:nvPicPr>
                  <p:cNvPr id="29" name="Picture 28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03E278D-23AA-C65E-6C59-30F8704B39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50861" r="37457" b="30627"/>
                  <a:stretch/>
                </p:blipFill>
                <p:spPr>
                  <a:xfrm>
                    <a:off x="3071435" y="3075911"/>
                    <a:ext cx="4850946" cy="1696917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00B2EB8D-634E-F36A-1B02-6D6D70DF2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95993" r="37457" b="-34"/>
                  <a:stretch/>
                </p:blipFill>
                <p:spPr>
                  <a:xfrm>
                    <a:off x="3071435" y="4773140"/>
                    <a:ext cx="4850946" cy="37035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64E9289-020E-EEAB-B89E-9F401B3D5DC6}"/>
                    </a:ext>
                  </a:extLst>
                </p:cNvPr>
                <p:cNvSpPr txBox="1"/>
                <p:nvPr/>
              </p:nvSpPr>
              <p:spPr>
                <a:xfrm>
                  <a:off x="5751381" y="4125844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B414C-65F8-4F75-1EE1-E23E173F114E}"/>
                  </a:ext>
                </a:extLst>
              </p:cNvPr>
              <p:cNvSpPr txBox="1"/>
              <p:nvPr/>
            </p:nvSpPr>
            <p:spPr>
              <a:xfrm>
                <a:off x="5837141" y="1747316"/>
                <a:ext cx="1595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Deletion SVs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67A5A-A9B5-A0DA-B63F-2BCFB952ECB6}"/>
                </a:ext>
              </a:extLst>
            </p:cNvPr>
            <p:cNvSpPr txBox="1"/>
            <p:nvPr/>
          </p:nvSpPr>
          <p:spPr>
            <a:xfrm>
              <a:off x="3288878" y="283909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E4E4E"/>
                  </a:solidFill>
                </a:rPr>
                <a:t>Promoter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7BDAD5-8119-60A3-CC0C-49FE5D9CEEB4}"/>
              </a:ext>
            </a:extLst>
          </p:cNvPr>
          <p:cNvSpPr txBox="1"/>
          <p:nvPr/>
        </p:nvSpPr>
        <p:spPr>
          <a:xfrm>
            <a:off x="-1" y="1108215"/>
            <a:ext cx="3338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 SVs affecting promoter and 5’ UTR regions show a strong positive enrichment in constrained genes and schizophrenia-associated 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94F791-9790-9B44-7909-3A6CDF6E865C}"/>
              </a:ext>
            </a:extLst>
          </p:cNvPr>
          <p:cNvGrpSpPr/>
          <p:nvPr/>
        </p:nvGrpSpPr>
        <p:grpSpPr>
          <a:xfrm>
            <a:off x="-5614" y="-1"/>
            <a:ext cx="3104191" cy="5143500"/>
            <a:chOff x="-6048" y="-1"/>
            <a:chExt cx="3344671" cy="5143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0EA90F-2A47-2E20-93E9-4AE65EAE3834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782411-DEE6-D758-D686-2DD9665323CD}"/>
                </a:ext>
              </a:extLst>
            </p:cNvPr>
            <p:cNvSpPr txBox="1"/>
            <p:nvPr/>
          </p:nvSpPr>
          <p:spPr>
            <a:xfrm>
              <a:off x="-6048" y="1448364"/>
              <a:ext cx="333862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Deletion SVs affecting promoter regions suggest a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positive enrichment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 constrained and schizophrenia-associated genes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E87D9DE-1D50-D071-C0E0-9179982C2B12}"/>
              </a:ext>
            </a:extLst>
          </p:cNvPr>
          <p:cNvSpPr/>
          <p:nvPr/>
        </p:nvSpPr>
        <p:spPr>
          <a:xfrm>
            <a:off x="4239016" y="3394515"/>
            <a:ext cx="1434666" cy="39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43CD48-88A0-C914-634A-378E77FEAB78}"/>
              </a:ext>
            </a:extLst>
          </p:cNvPr>
          <p:cNvGrpSpPr/>
          <p:nvPr/>
        </p:nvGrpSpPr>
        <p:grpSpPr>
          <a:xfrm>
            <a:off x="3140044" y="490051"/>
            <a:ext cx="5920225" cy="844910"/>
            <a:chOff x="2247900" y="1825899"/>
            <a:chExt cx="5920225" cy="84491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34EB33-25D0-2788-E07F-66D057B8970D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8DE231F-7C34-F207-D6ED-8BF158BC12AC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AD628EE-D99A-7EE3-B87F-30905ED326A5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20E04F5-2B86-F8A6-9DE4-E28DB550B0E2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18230CB5-2588-FCB3-02BB-F0E16DBF08C1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713A4142-9323-B494-83CA-D4D8AA09C369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D5717782-BEF7-917D-ED99-E3B330C17973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644F790-DCAE-A19F-B239-7DC533EEEF6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731175F2-7759-74E5-2DE9-1F6C4B5EAD68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867340BF-BD92-4140-DE76-676E93B5D7A8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9EC45CE-E8A0-A4C8-FE7E-119AB4AC216B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55E2EDEC-D25D-0453-66F4-64D3248D4BCC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5EB46CB4-F4CA-34BB-99D2-D4FE42176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843CB2C6-2359-B2FC-2934-CB221B4715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5F380DA7-F5F8-BEE6-D317-2A87F17397F6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53" name="Left Brace 52">
                <a:extLst>
                  <a:ext uri="{FF2B5EF4-FFF2-40B4-BE49-F238E27FC236}">
                    <a16:creationId xmlns:a16="http://schemas.microsoft.com/office/drawing/2014/main" id="{72C6BCD8-FB0E-D622-BCA7-5EF941EA6BC3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5D20651-4D9D-5A2F-95E7-69D981042B7E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55" name="Left Brace 54">
                <a:extLst>
                  <a:ext uri="{FF2B5EF4-FFF2-40B4-BE49-F238E27FC236}">
                    <a16:creationId xmlns:a16="http://schemas.microsoft.com/office/drawing/2014/main" id="{DC454E61-69D0-4E93-82C2-02AC25A48DA9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D1F859-1651-66ED-7465-0436F506C0EC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9AD952-B2D4-4743-FE30-D9B36C74BF00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  <p:sp>
        <p:nvSpPr>
          <p:cNvPr id="70" name="Multiply 69">
            <a:extLst>
              <a:ext uri="{FF2B5EF4-FFF2-40B4-BE49-F238E27FC236}">
                <a16:creationId xmlns:a16="http://schemas.microsoft.com/office/drawing/2014/main" id="{F7864F36-8953-CB30-D1F5-2BB3A25BD74D}"/>
              </a:ext>
            </a:extLst>
          </p:cNvPr>
          <p:cNvSpPr/>
          <p:nvPr/>
        </p:nvSpPr>
        <p:spPr>
          <a:xfrm>
            <a:off x="3031070" y="502262"/>
            <a:ext cx="1143509" cy="3321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0C14EF2E-8AB3-62FE-864D-6C26C28AC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5AB45F5D-C991-76BE-357A-0432FEDF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0" t="39607" r="2186" b="44510"/>
          <a:stretch/>
        </p:blipFill>
        <p:spPr>
          <a:xfrm>
            <a:off x="4304970" y="4338556"/>
            <a:ext cx="2798859" cy="8049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B07FFA5-5679-95F9-FDFA-3AA41FC1AD4B}"/>
              </a:ext>
            </a:extLst>
          </p:cNvPr>
          <p:cNvGrpSpPr/>
          <p:nvPr/>
        </p:nvGrpSpPr>
        <p:grpSpPr>
          <a:xfrm>
            <a:off x="3288878" y="1747316"/>
            <a:ext cx="5771391" cy="2677513"/>
            <a:chOff x="3288878" y="1747316"/>
            <a:chExt cx="5771391" cy="26775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B1CA804-482A-EC10-CCA0-0DFB6B77A29A}"/>
                </a:ext>
              </a:extLst>
            </p:cNvPr>
            <p:cNvGrpSpPr/>
            <p:nvPr/>
          </p:nvGrpSpPr>
          <p:grpSpPr>
            <a:xfrm>
              <a:off x="4209323" y="1747316"/>
              <a:ext cx="4850946" cy="2677513"/>
              <a:chOff x="4209323" y="1747316"/>
              <a:chExt cx="4850946" cy="267751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4085E96-48DA-224D-4DC3-8968BAC708D5}"/>
                  </a:ext>
                </a:extLst>
              </p:cNvPr>
              <p:cNvGrpSpPr/>
              <p:nvPr/>
            </p:nvGrpSpPr>
            <p:grpSpPr>
              <a:xfrm>
                <a:off x="4209323" y="2144528"/>
                <a:ext cx="4850946" cy="2280301"/>
                <a:chOff x="4209323" y="2153320"/>
                <a:chExt cx="4850946" cy="2280301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51CF31A-A227-FD47-A4A2-6AB8970C78D6}"/>
                    </a:ext>
                  </a:extLst>
                </p:cNvPr>
                <p:cNvGrpSpPr/>
                <p:nvPr/>
              </p:nvGrpSpPr>
              <p:grpSpPr>
                <a:xfrm>
                  <a:off x="4209323" y="2153320"/>
                  <a:ext cx="4850946" cy="2067588"/>
                  <a:chOff x="3071435" y="3075911"/>
                  <a:chExt cx="4850946" cy="2067588"/>
                </a:xfrm>
              </p:grpSpPr>
              <p:pic>
                <p:nvPicPr>
                  <p:cNvPr id="29" name="Picture 28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665227F-EFF4-38CC-7737-1B0FB418E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50861" r="37457" b="30627"/>
                  <a:stretch/>
                </p:blipFill>
                <p:spPr>
                  <a:xfrm>
                    <a:off x="3071435" y="3075911"/>
                    <a:ext cx="4850946" cy="1696917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6035F64-8D35-FBA9-0348-4AAAF5F7C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95993" r="37457" b="-34"/>
                  <a:stretch/>
                </p:blipFill>
                <p:spPr>
                  <a:xfrm>
                    <a:off x="3071435" y="4773140"/>
                    <a:ext cx="4850946" cy="37035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C04087C-A3AB-7E74-D0F3-5DA8899BA73B}"/>
                    </a:ext>
                  </a:extLst>
                </p:cNvPr>
                <p:cNvSpPr txBox="1"/>
                <p:nvPr/>
              </p:nvSpPr>
              <p:spPr>
                <a:xfrm>
                  <a:off x="5751381" y="4125844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066E66-D050-A953-1FB9-9CD1793B0212}"/>
                  </a:ext>
                </a:extLst>
              </p:cNvPr>
              <p:cNvSpPr txBox="1"/>
              <p:nvPr/>
            </p:nvSpPr>
            <p:spPr>
              <a:xfrm>
                <a:off x="5837141" y="1747316"/>
                <a:ext cx="1595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Deletion SVs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9EE0E1-833A-D71D-F66A-C429FEE74A34}"/>
                </a:ext>
              </a:extLst>
            </p:cNvPr>
            <p:cNvSpPr txBox="1"/>
            <p:nvPr/>
          </p:nvSpPr>
          <p:spPr>
            <a:xfrm>
              <a:off x="3288878" y="283909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E4E4E"/>
                  </a:solidFill>
                </a:rPr>
                <a:t>Promoter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BA5906-1298-AB94-8818-632327659EDE}"/>
              </a:ext>
            </a:extLst>
          </p:cNvPr>
          <p:cNvSpPr txBox="1"/>
          <p:nvPr/>
        </p:nvSpPr>
        <p:spPr>
          <a:xfrm>
            <a:off x="-1" y="1108215"/>
            <a:ext cx="3338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 SVs affecting promoter and 5’ UTR regions show a strong positive enrichment in constrained genes and schizophrenia-associated 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BF59C0-6983-B468-7624-DC6D1A9F47A1}"/>
              </a:ext>
            </a:extLst>
          </p:cNvPr>
          <p:cNvGrpSpPr/>
          <p:nvPr/>
        </p:nvGrpSpPr>
        <p:grpSpPr>
          <a:xfrm>
            <a:off x="-5614" y="-1"/>
            <a:ext cx="3104191" cy="5143500"/>
            <a:chOff x="-6048" y="-1"/>
            <a:chExt cx="3344671" cy="5143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08653C-01A0-F267-DE3D-4A9103BC99B9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B45CDA-9841-7CE1-01C2-91220BD7FADE}"/>
                </a:ext>
              </a:extLst>
            </p:cNvPr>
            <p:cNvSpPr txBox="1"/>
            <p:nvPr/>
          </p:nvSpPr>
          <p:spPr>
            <a:xfrm>
              <a:off x="-6048" y="1448364"/>
              <a:ext cx="333862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Deletion SVs affecting promoter regions suggest a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positive enrichment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 constrained and schizophrenia-associated genes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F26378C-5704-78E7-A8F9-A79405A0CE66}"/>
              </a:ext>
            </a:extLst>
          </p:cNvPr>
          <p:cNvSpPr/>
          <p:nvPr/>
        </p:nvSpPr>
        <p:spPr>
          <a:xfrm>
            <a:off x="4239016" y="2123425"/>
            <a:ext cx="4904984" cy="39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15379-4108-D961-22B6-C70E69159F19}"/>
              </a:ext>
            </a:extLst>
          </p:cNvPr>
          <p:cNvGrpSpPr/>
          <p:nvPr/>
        </p:nvGrpSpPr>
        <p:grpSpPr>
          <a:xfrm>
            <a:off x="3140044" y="490051"/>
            <a:ext cx="5920225" cy="844910"/>
            <a:chOff x="2247900" y="1825899"/>
            <a:chExt cx="5920225" cy="84491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9236480-3CF5-1F93-CD3D-559FFE6DB96D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76132D6-72EC-856F-08BF-967B13BC0A81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76273D1-341E-BC97-CED3-E0C1356362F1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74BB1D0F-CEC7-283F-6093-8B01CFD54D84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696F4FF9-580B-DE52-B60A-70E982D60224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2C95805-A413-FA0C-58D8-4ADC1E18EEE1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397610A9-228B-FEDF-89C8-C9D071632010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4E242B0-7BB5-E7D1-CA47-9DE017FEEA41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FCB8326F-A35E-A055-9760-DF718918F4BF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04573BCA-7BD3-FDBA-4AAE-D8D0141724FC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5B60A2C-7D92-056E-B0C7-D816B2186DD1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B8FB348D-E64F-C279-7768-49E3BD09B1E6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02B0EA21-DF01-9C18-7A53-1682F5015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2518FBC5-1918-5499-91B9-3450A3AC5C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17FC998D-8710-FADF-F8FF-62B98401FFEC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53" name="Left Brace 52">
                <a:extLst>
                  <a:ext uri="{FF2B5EF4-FFF2-40B4-BE49-F238E27FC236}">
                    <a16:creationId xmlns:a16="http://schemas.microsoft.com/office/drawing/2014/main" id="{4EA27F53-5168-5807-A44C-41E6A63DC467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2439545-42D6-41B8-23D0-777B424E6580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55" name="Left Brace 54">
                <a:extLst>
                  <a:ext uri="{FF2B5EF4-FFF2-40B4-BE49-F238E27FC236}">
                    <a16:creationId xmlns:a16="http://schemas.microsoft.com/office/drawing/2014/main" id="{D2695C3A-9F7D-82F3-8044-70215919FE2F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76540A-4241-508B-C5EC-385418D13CBA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C2357A8-381D-5A99-3BE8-DFAAE737BCB3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  <p:sp>
        <p:nvSpPr>
          <p:cNvPr id="70" name="Multiply 69">
            <a:extLst>
              <a:ext uri="{FF2B5EF4-FFF2-40B4-BE49-F238E27FC236}">
                <a16:creationId xmlns:a16="http://schemas.microsoft.com/office/drawing/2014/main" id="{D3798781-3D48-2DE1-709B-9851F327D6FC}"/>
              </a:ext>
            </a:extLst>
          </p:cNvPr>
          <p:cNvSpPr/>
          <p:nvPr/>
        </p:nvSpPr>
        <p:spPr>
          <a:xfrm>
            <a:off x="3031070" y="502262"/>
            <a:ext cx="1143509" cy="3321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77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4D6CC-89AB-916C-95EF-B04194C9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776D-604F-E0EC-95FB-6549A9F37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Our deletion class of interest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8E64DF-4174-6F4C-223E-67F2D99C5BF8}"/>
              </a:ext>
            </a:extLst>
          </p:cNvPr>
          <p:cNvGrpSpPr/>
          <p:nvPr/>
        </p:nvGrpSpPr>
        <p:grpSpPr>
          <a:xfrm>
            <a:off x="1611887" y="2801985"/>
            <a:ext cx="5920225" cy="844910"/>
            <a:chOff x="2247900" y="1825899"/>
            <a:chExt cx="5920225" cy="84491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DD45012-7F8E-188A-13C0-185830CEEE19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C8DCBF4E-77BA-D32C-EAEE-0E5890A33A53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67638A8-70DD-AE07-2356-D31D1F3A35A8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2BE2EAD-B381-C18F-F852-59B5DDC5DF08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76182A5A-BEB7-85BA-1E79-8282F8176F93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510F5468-CF01-34F8-B68B-F220F81BABF0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2572808C-D00B-8FFC-F92B-B3C2CFF5589F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0B31B8B4-2F99-BA40-7322-477B81F704C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750759F-D088-4CC4-1434-285A64E176A2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F0396E09-ABA1-756A-7267-BCCCD72573EC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F1DD37E-4459-6877-5A4F-5DA4FDD61471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DD522ABC-88A4-C9C4-FD54-6049BF02AB46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32934E1A-45F5-1B18-377C-7BC82D27A9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C9661E4F-D35B-5F9D-5ED7-EB6DCD32E2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251FC9BB-5881-1D42-14E4-9583054C20BA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85" name="Left Brace 84">
                <a:extLst>
                  <a:ext uri="{FF2B5EF4-FFF2-40B4-BE49-F238E27FC236}">
                    <a16:creationId xmlns:a16="http://schemas.microsoft.com/office/drawing/2014/main" id="{C32B5774-AEED-0775-4495-9C3F596E87E5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02722CA-2284-704E-1A1B-FF9B0BB71B22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87" name="Left Brace 86">
                <a:extLst>
                  <a:ext uri="{FF2B5EF4-FFF2-40B4-BE49-F238E27FC236}">
                    <a16:creationId xmlns:a16="http://schemas.microsoft.com/office/drawing/2014/main" id="{16325063-0A4F-6080-4332-8A5D3C2DD9AD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1D45577-9673-B8F8-0A8F-2FA4DBE88052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9C061B-92C7-D079-39D0-D80320703406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  <p:sp>
        <p:nvSpPr>
          <p:cNvPr id="3" name="Multiply 2">
            <a:extLst>
              <a:ext uri="{FF2B5EF4-FFF2-40B4-BE49-F238E27FC236}">
                <a16:creationId xmlns:a16="http://schemas.microsoft.com/office/drawing/2014/main" id="{F69AE76A-AD3A-A07B-D804-8D3A984C98CB}"/>
              </a:ext>
            </a:extLst>
          </p:cNvPr>
          <p:cNvSpPr/>
          <p:nvPr/>
        </p:nvSpPr>
        <p:spPr>
          <a:xfrm>
            <a:off x="2644140" y="2809762"/>
            <a:ext cx="2080260" cy="3321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EA81E-E7EE-C277-0B29-376A57FA3A75}"/>
              </a:ext>
            </a:extLst>
          </p:cNvPr>
          <p:cNvSpPr txBox="1"/>
          <p:nvPr/>
        </p:nvSpPr>
        <p:spPr>
          <a:xfrm>
            <a:off x="3885473" y="192541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5’ UTR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2070594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BC5B56CA-4BC6-DD8D-2AE6-689EF8027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309BF32B-FE35-1C79-F3E4-9D15B5C5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0" t="39607" r="2186" b="44510"/>
          <a:stretch/>
        </p:blipFill>
        <p:spPr>
          <a:xfrm>
            <a:off x="4304970" y="4338556"/>
            <a:ext cx="2798859" cy="8049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E6DB370-81E5-F3E7-0253-9E013232E36C}"/>
              </a:ext>
            </a:extLst>
          </p:cNvPr>
          <p:cNvGrpSpPr/>
          <p:nvPr/>
        </p:nvGrpSpPr>
        <p:grpSpPr>
          <a:xfrm>
            <a:off x="3383200" y="1747318"/>
            <a:ext cx="5677069" cy="2677511"/>
            <a:chOff x="3383200" y="1747318"/>
            <a:chExt cx="5677069" cy="26775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FA7E19-74C8-FB60-B15F-F0C26298967D}"/>
                </a:ext>
              </a:extLst>
            </p:cNvPr>
            <p:cNvGrpSpPr/>
            <p:nvPr/>
          </p:nvGrpSpPr>
          <p:grpSpPr>
            <a:xfrm>
              <a:off x="4209323" y="1747318"/>
              <a:ext cx="4850946" cy="2677511"/>
              <a:chOff x="4209323" y="1747318"/>
              <a:chExt cx="4850946" cy="267751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2B5A1E2-2384-3234-C490-4F172B9FEB02}"/>
                  </a:ext>
                </a:extLst>
              </p:cNvPr>
              <p:cNvGrpSpPr/>
              <p:nvPr/>
            </p:nvGrpSpPr>
            <p:grpSpPr>
              <a:xfrm>
                <a:off x="4209323" y="2144840"/>
                <a:ext cx="4850946" cy="2279989"/>
                <a:chOff x="4209323" y="2153632"/>
                <a:chExt cx="4850946" cy="227998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411EA7C7-8C77-CB5C-2B5A-B0296EEAECB5}"/>
                    </a:ext>
                  </a:extLst>
                </p:cNvPr>
                <p:cNvGrpSpPr/>
                <p:nvPr/>
              </p:nvGrpSpPr>
              <p:grpSpPr>
                <a:xfrm>
                  <a:off x="4209323" y="2153632"/>
                  <a:ext cx="4850946" cy="2067276"/>
                  <a:chOff x="3071435" y="3076223"/>
                  <a:chExt cx="4850946" cy="2067276"/>
                </a:xfrm>
              </p:grpSpPr>
              <p:pic>
                <p:nvPicPr>
                  <p:cNvPr id="33" name="Picture 32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0F1F8D8-9367-EA96-ED44-6B3C490BB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95993" r="37457" b="-34"/>
                  <a:stretch/>
                </p:blipFill>
                <p:spPr>
                  <a:xfrm>
                    <a:off x="3071435" y="4773140"/>
                    <a:ext cx="4850946" cy="370359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8A2C65D-4B68-2FC2-235C-0484AF9ABC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73471" r="37457" b="8017"/>
                  <a:stretch/>
                </p:blipFill>
                <p:spPr>
                  <a:xfrm>
                    <a:off x="3071435" y="3076223"/>
                    <a:ext cx="4850946" cy="16969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CEAC336-CF88-3C15-CECA-A3800E5C516F}"/>
                    </a:ext>
                  </a:extLst>
                </p:cNvPr>
                <p:cNvSpPr txBox="1"/>
                <p:nvPr/>
              </p:nvSpPr>
              <p:spPr>
                <a:xfrm>
                  <a:off x="5751381" y="4125844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CEA90A-82B8-1C4B-B694-72163A11B6B1}"/>
                  </a:ext>
                </a:extLst>
              </p:cNvPr>
              <p:cNvSpPr txBox="1"/>
              <p:nvPr/>
            </p:nvSpPr>
            <p:spPr>
              <a:xfrm>
                <a:off x="5837141" y="1747318"/>
                <a:ext cx="1595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Deletion SVs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350A20-E58A-7E11-D65E-915CD557E656}"/>
                </a:ext>
              </a:extLst>
            </p:cNvPr>
            <p:cNvSpPr txBox="1"/>
            <p:nvPr/>
          </p:nvSpPr>
          <p:spPr>
            <a:xfrm>
              <a:off x="3383200" y="2839409"/>
              <a:ext cx="742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E4E4E"/>
                  </a:solidFill>
                </a:rPr>
                <a:t>5’ UTR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27B5933-2172-53D8-6152-6CBE4E931D0D}"/>
              </a:ext>
            </a:extLst>
          </p:cNvPr>
          <p:cNvSpPr txBox="1"/>
          <p:nvPr/>
        </p:nvSpPr>
        <p:spPr>
          <a:xfrm>
            <a:off x="-1" y="1108215"/>
            <a:ext cx="3338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 SVs affecting promoter and 5’ UTR regions show a strong positive enrichment in constrained genes and schizophrenia-associated genes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F6E307-E055-72A7-1219-A2BC760E3E4E}"/>
              </a:ext>
            </a:extLst>
          </p:cNvPr>
          <p:cNvSpPr/>
          <p:nvPr/>
        </p:nvSpPr>
        <p:spPr>
          <a:xfrm>
            <a:off x="4239016" y="3394515"/>
            <a:ext cx="1434666" cy="39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E2177-54C5-0F17-9B05-AD296B9B79D1}"/>
              </a:ext>
            </a:extLst>
          </p:cNvPr>
          <p:cNvSpPr/>
          <p:nvPr/>
        </p:nvSpPr>
        <p:spPr>
          <a:xfrm>
            <a:off x="4239016" y="2123425"/>
            <a:ext cx="4904984" cy="39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38BF5F-6A70-619F-E94E-D5B8D04C7E4F}"/>
              </a:ext>
            </a:extLst>
          </p:cNvPr>
          <p:cNvGrpSpPr/>
          <p:nvPr/>
        </p:nvGrpSpPr>
        <p:grpSpPr>
          <a:xfrm>
            <a:off x="-3387" y="-1"/>
            <a:ext cx="3101964" cy="5143500"/>
            <a:chOff x="-3648" y="-1"/>
            <a:chExt cx="3342271" cy="5143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43D66B-FA10-526B-B2C4-66057289F36F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04A45D-B33F-321F-42AC-94AF4A8CA460}"/>
                </a:ext>
              </a:extLst>
            </p:cNvPr>
            <p:cNvSpPr txBox="1"/>
            <p:nvPr/>
          </p:nvSpPr>
          <p:spPr>
            <a:xfrm>
              <a:off x="-3648" y="1602253"/>
              <a:ext cx="33386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Deletion SVs affecting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5’ UTR regions suggest a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positive enrichment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 constrained and schizophrenia-associated genes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50F393-FF8A-8AD1-EE77-936D2A141503}"/>
              </a:ext>
            </a:extLst>
          </p:cNvPr>
          <p:cNvGrpSpPr/>
          <p:nvPr/>
        </p:nvGrpSpPr>
        <p:grpSpPr>
          <a:xfrm>
            <a:off x="3140044" y="490051"/>
            <a:ext cx="5920225" cy="844910"/>
            <a:chOff x="2247900" y="1825899"/>
            <a:chExt cx="5920225" cy="8449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9196C23-DE0A-9B6B-E2E8-60E30924F9FD}"/>
                </a:ext>
              </a:extLst>
            </p:cNvPr>
            <p:cNvGrpSpPr/>
            <p:nvPr/>
          </p:nvGrpSpPr>
          <p:grpSpPr>
            <a:xfrm>
              <a:off x="3182591" y="1825899"/>
              <a:ext cx="4985534" cy="844910"/>
              <a:chOff x="3152111" y="1672666"/>
              <a:chExt cx="4985534" cy="84491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26AD984-429E-8A89-72B6-BBBEB70C2DED}"/>
                  </a:ext>
                </a:extLst>
              </p:cNvPr>
              <p:cNvGrpSpPr/>
              <p:nvPr/>
            </p:nvGrpSpPr>
            <p:grpSpPr>
              <a:xfrm>
                <a:off x="3152111" y="1672666"/>
                <a:ext cx="4985534" cy="356617"/>
                <a:chOff x="1017500" y="1752906"/>
                <a:chExt cx="4985534" cy="356617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AA1B543-C14B-1052-1A7C-15DEC3EAEBFE}"/>
                    </a:ext>
                  </a:extLst>
                </p:cNvPr>
                <p:cNvSpPr/>
                <p:nvPr/>
              </p:nvSpPr>
              <p:spPr>
                <a:xfrm>
                  <a:off x="2523744" y="1752907"/>
                  <a:ext cx="227076" cy="356616"/>
                </a:xfrm>
                <a:prstGeom prst="rect">
                  <a:avLst/>
                </a:prstGeom>
                <a:solidFill>
                  <a:srgbClr val="818689"/>
                </a:solidFill>
                <a:ln w="12700">
                  <a:solidFill>
                    <a:srgbClr val="46464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068C897-0524-B8FC-7B37-451D88191FFB}"/>
                    </a:ext>
                  </a:extLst>
                </p:cNvPr>
                <p:cNvGrpSpPr/>
                <p:nvPr/>
              </p:nvGrpSpPr>
              <p:grpSpPr>
                <a:xfrm>
                  <a:off x="1017500" y="1752906"/>
                  <a:ext cx="4985534" cy="356617"/>
                  <a:chOff x="1017500" y="1752906"/>
                  <a:chExt cx="4985534" cy="356617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E806AAFB-C053-B0D2-8B22-512F5517F56C}"/>
                      </a:ext>
                    </a:extLst>
                  </p:cNvPr>
                  <p:cNvSpPr/>
                  <p:nvPr/>
                </p:nvSpPr>
                <p:spPr>
                  <a:xfrm>
                    <a:off x="1844040" y="1752907"/>
                    <a:ext cx="685799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1DCB7EF5-EA79-A4EF-E2A9-21790E9C3D17}"/>
                      </a:ext>
                    </a:extLst>
                  </p:cNvPr>
                  <p:cNvSpPr/>
                  <p:nvPr/>
                </p:nvSpPr>
                <p:spPr>
                  <a:xfrm>
                    <a:off x="1017500" y="1752907"/>
                    <a:ext cx="824790" cy="356616"/>
                  </a:xfrm>
                  <a:prstGeom prst="rect">
                    <a:avLst/>
                  </a:prstGeom>
                  <a:solidFill>
                    <a:srgbClr val="818689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Exon 1</a:t>
                    </a: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D88C2202-2D08-9DEF-D7BA-DF3122E18928}"/>
                      </a:ext>
                    </a:extLst>
                  </p:cNvPr>
                  <p:cNvSpPr/>
                  <p:nvPr/>
                </p:nvSpPr>
                <p:spPr>
                  <a:xfrm>
                    <a:off x="2750819" y="1752907"/>
                    <a:ext cx="533399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D15CA8C-D1C1-4485-2C30-33A62713BB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744" y="1777326"/>
                    <a:ext cx="7604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2</a:t>
                    </a: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1DA2AAC9-E1F6-9CB7-1D3D-5E8CD3D343F9}"/>
                      </a:ext>
                    </a:extLst>
                  </p:cNvPr>
                  <p:cNvSpPr/>
                  <p:nvPr/>
                </p:nvSpPr>
                <p:spPr>
                  <a:xfrm>
                    <a:off x="3284219" y="1752906"/>
                    <a:ext cx="640081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26B23FE0-5271-76D4-7A4F-23FB7C49026D}"/>
                      </a:ext>
                    </a:extLst>
                  </p:cNvPr>
                  <p:cNvSpPr/>
                  <p:nvPr/>
                </p:nvSpPr>
                <p:spPr>
                  <a:xfrm>
                    <a:off x="3924300" y="1752906"/>
                    <a:ext cx="647700" cy="356616"/>
                  </a:xfrm>
                  <a:prstGeom prst="rect">
                    <a:avLst/>
                  </a:prstGeom>
                  <a:solidFill>
                    <a:srgbClr val="4C5052"/>
                  </a:solidFill>
                  <a:ln w="12700">
                    <a:solidFill>
                      <a:srgbClr val="46464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9F8F25D-F607-3066-EA03-B7DEAF99C67E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723" y="1777326"/>
                    <a:ext cx="7818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Exon 3</a:t>
                    </a: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74FB5055-1B1B-3D77-B733-0D0A2D08EB5C}"/>
                      </a:ext>
                    </a:extLst>
                  </p:cNvPr>
                  <p:cNvGrpSpPr/>
                  <p:nvPr/>
                </p:nvGrpSpPr>
                <p:grpSpPr>
                  <a:xfrm>
                    <a:off x="5236689" y="1752906"/>
                    <a:ext cx="766345" cy="356616"/>
                    <a:chOff x="4108929" y="1755583"/>
                    <a:chExt cx="766345" cy="356616"/>
                  </a:xfrm>
                </p:grpSpPr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089EC888-A066-50F1-FCFF-84ECF4B433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4800" y="1755583"/>
                      <a:ext cx="760474" cy="356616"/>
                    </a:xfrm>
                    <a:prstGeom prst="rect">
                      <a:avLst/>
                    </a:prstGeom>
                    <a:solidFill>
                      <a:srgbClr val="4C5052"/>
                    </a:solidFill>
                    <a:ln w="12700">
                      <a:solidFill>
                        <a:srgbClr val="46464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85C03749-E310-34DE-056F-1ECDFCCCDF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8929" y="1780002"/>
                      <a:ext cx="7604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Exon 4</a:t>
                      </a:r>
                    </a:p>
                  </p:txBody>
                </p:sp>
              </p:grp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C4578F3-5778-F031-DA37-B293C75FD7E3}"/>
                      </a:ext>
                    </a:extLst>
                  </p:cNvPr>
                  <p:cNvSpPr/>
                  <p:nvPr/>
                </p:nvSpPr>
                <p:spPr>
                  <a:xfrm>
                    <a:off x="4582668" y="1752906"/>
                    <a:ext cx="647700" cy="356616"/>
                  </a:xfrm>
                  <a:prstGeom prst="rect">
                    <a:avLst/>
                  </a:prstGeom>
                  <a:solidFill>
                    <a:srgbClr val="D9D9D9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Intron</a:t>
                    </a:r>
                  </a:p>
                </p:txBody>
              </p:sp>
            </p:grpSp>
          </p:grpSp>
          <p:sp>
            <p:nvSpPr>
              <p:cNvPr id="52" name="Left Brace 51">
                <a:extLst>
                  <a:ext uri="{FF2B5EF4-FFF2-40B4-BE49-F238E27FC236}">
                    <a16:creationId xmlns:a16="http://schemas.microsoft.com/office/drawing/2014/main" id="{79FFC874-E811-B8F9-EDF0-D68EE42771B7}"/>
                  </a:ext>
                </a:extLst>
              </p:cNvPr>
              <p:cNvSpPr/>
              <p:nvPr/>
            </p:nvSpPr>
            <p:spPr>
              <a:xfrm rot="16200000">
                <a:off x="3957813" y="1282180"/>
                <a:ext cx="121918" cy="1733320"/>
              </a:xfrm>
              <a:prstGeom prst="leftBrac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C747AA-48E6-9B67-14B8-86337BD6ABA3}"/>
                  </a:ext>
                </a:extLst>
              </p:cNvPr>
              <p:cNvSpPr txBox="1"/>
              <p:nvPr/>
            </p:nvSpPr>
            <p:spPr>
              <a:xfrm>
                <a:off x="3647516" y="2209799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5’ UTR</a:t>
                </a:r>
              </a:p>
            </p:txBody>
          </p:sp>
          <p:sp>
            <p:nvSpPr>
              <p:cNvPr id="54" name="Left Brace 53">
                <a:extLst>
                  <a:ext uri="{FF2B5EF4-FFF2-40B4-BE49-F238E27FC236}">
                    <a16:creationId xmlns:a16="http://schemas.microsoft.com/office/drawing/2014/main" id="{F3FD066E-9B06-E60E-F67A-85B26C2DD2F0}"/>
                  </a:ext>
                </a:extLst>
              </p:cNvPr>
              <p:cNvSpPr/>
              <p:nvPr/>
            </p:nvSpPr>
            <p:spPr>
              <a:xfrm rot="16200000">
                <a:off x="6463041" y="525511"/>
                <a:ext cx="106367" cy="3231105"/>
              </a:xfrm>
              <a:prstGeom prst="leftBrac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7D4E6B-D644-66F9-8E5D-CECC9FD32E7B}"/>
                  </a:ext>
                </a:extLst>
              </p:cNvPr>
              <p:cNvSpPr txBox="1"/>
              <p:nvPr/>
            </p:nvSpPr>
            <p:spPr>
              <a:xfrm>
                <a:off x="6233935" y="2209799"/>
                <a:ext cx="564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CDS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4C434B-C30E-6A05-0EE0-3E936363B482}"/>
                </a:ext>
              </a:extLst>
            </p:cNvPr>
            <p:cNvSpPr/>
            <p:nvPr/>
          </p:nvSpPr>
          <p:spPr>
            <a:xfrm>
              <a:off x="2247900" y="1825899"/>
              <a:ext cx="929356" cy="3566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4646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Promoter</a:t>
              </a:r>
            </a:p>
          </p:txBody>
        </p:sp>
      </p:grpSp>
      <p:sp>
        <p:nvSpPr>
          <p:cNvPr id="69" name="Multiply 68">
            <a:extLst>
              <a:ext uri="{FF2B5EF4-FFF2-40B4-BE49-F238E27FC236}">
                <a16:creationId xmlns:a16="http://schemas.microsoft.com/office/drawing/2014/main" id="{C9CCFD1A-00E7-E9A8-9B61-55955750377E}"/>
              </a:ext>
            </a:extLst>
          </p:cNvPr>
          <p:cNvSpPr/>
          <p:nvPr/>
        </p:nvSpPr>
        <p:spPr>
          <a:xfrm>
            <a:off x="4125712" y="498796"/>
            <a:ext cx="2107448" cy="33219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32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45EF9586-3342-E99C-3E5C-B0443FA7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A13DF575-E0FF-6585-18D8-09B7822718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0" t="39607" r="2186" b="44510"/>
          <a:stretch/>
        </p:blipFill>
        <p:spPr>
          <a:xfrm>
            <a:off x="4304970" y="4338556"/>
            <a:ext cx="2798859" cy="8049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19411-C2AF-9A02-FD24-75B326DB6AEF}"/>
              </a:ext>
            </a:extLst>
          </p:cNvPr>
          <p:cNvGrpSpPr/>
          <p:nvPr/>
        </p:nvGrpSpPr>
        <p:grpSpPr>
          <a:xfrm>
            <a:off x="3288878" y="-6668"/>
            <a:ext cx="5771391" cy="4431497"/>
            <a:chOff x="3288878" y="-6668"/>
            <a:chExt cx="5771391" cy="443149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144E55-3BD5-371B-B7C1-2D4270D610C5}"/>
                </a:ext>
              </a:extLst>
            </p:cNvPr>
            <p:cNvGrpSpPr/>
            <p:nvPr/>
          </p:nvGrpSpPr>
          <p:grpSpPr>
            <a:xfrm>
              <a:off x="4209323" y="-6668"/>
              <a:ext cx="4850946" cy="4431497"/>
              <a:chOff x="4209323" y="-6668"/>
              <a:chExt cx="4850946" cy="443149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0D2D8D-2AB1-DF1F-E332-E57A5C4242E3}"/>
                  </a:ext>
                </a:extLst>
              </p:cNvPr>
              <p:cNvGrpSpPr/>
              <p:nvPr/>
            </p:nvGrpSpPr>
            <p:grpSpPr>
              <a:xfrm>
                <a:off x="4209323" y="348979"/>
                <a:ext cx="4850946" cy="4075850"/>
                <a:chOff x="4209323" y="357771"/>
                <a:chExt cx="4850946" cy="407585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52FD30B-C91D-0661-58A9-7D3B0D3CE0C0}"/>
                    </a:ext>
                  </a:extLst>
                </p:cNvPr>
                <p:cNvGrpSpPr/>
                <p:nvPr/>
              </p:nvGrpSpPr>
              <p:grpSpPr>
                <a:xfrm>
                  <a:off x="4209323" y="357771"/>
                  <a:ext cx="4850946" cy="3863137"/>
                  <a:chOff x="3071435" y="1280362"/>
                  <a:chExt cx="4850946" cy="3863137"/>
                </a:xfrm>
              </p:grpSpPr>
              <p:pic>
                <p:nvPicPr>
                  <p:cNvPr id="29" name="Picture 28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2943BF1-973B-D3A3-788B-56EA790643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50861" r="37457" b="30627"/>
                  <a:stretch/>
                </p:blipFill>
                <p:spPr>
                  <a:xfrm>
                    <a:off x="3071435" y="1280362"/>
                    <a:ext cx="4850946" cy="1696917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5288B5B-6FCF-E7BD-CCE6-EA57D83AD7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95993" r="37457" b="-34"/>
                  <a:stretch/>
                </p:blipFill>
                <p:spPr>
                  <a:xfrm>
                    <a:off x="3071435" y="4773140"/>
                    <a:ext cx="4850946" cy="370359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805759A-FFAA-4ABE-5779-6281448CCF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73471" r="37457" b="8017"/>
                  <a:stretch/>
                </p:blipFill>
                <p:spPr>
                  <a:xfrm>
                    <a:off x="3071435" y="3076223"/>
                    <a:ext cx="4850946" cy="16969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32F4981-FFB3-9D75-DF2D-D0985BA51AB7}"/>
                    </a:ext>
                  </a:extLst>
                </p:cNvPr>
                <p:cNvSpPr txBox="1"/>
                <p:nvPr/>
              </p:nvSpPr>
              <p:spPr>
                <a:xfrm>
                  <a:off x="5751381" y="4125844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00428B-C5C6-FC09-3C2E-5BADFE606873}"/>
                  </a:ext>
                </a:extLst>
              </p:cNvPr>
              <p:cNvSpPr txBox="1"/>
              <p:nvPr/>
            </p:nvSpPr>
            <p:spPr>
              <a:xfrm>
                <a:off x="5837141" y="-6668"/>
                <a:ext cx="1595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Deletion SVs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FE39BB-72B7-18A3-275D-19561112AB8D}"/>
                </a:ext>
              </a:extLst>
            </p:cNvPr>
            <p:cNvSpPr txBox="1"/>
            <p:nvPr/>
          </p:nvSpPr>
          <p:spPr>
            <a:xfrm>
              <a:off x="3288878" y="1043548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E4E4E"/>
                  </a:solidFill>
                </a:rPr>
                <a:t>Promoter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8F5A63-6272-7800-CDDF-56995961E88A}"/>
                </a:ext>
              </a:extLst>
            </p:cNvPr>
            <p:cNvSpPr txBox="1"/>
            <p:nvPr/>
          </p:nvSpPr>
          <p:spPr>
            <a:xfrm>
              <a:off x="3383200" y="2839409"/>
              <a:ext cx="742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E4E4E"/>
                  </a:solidFill>
                </a:rPr>
                <a:t>5’ UTR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598C200-41FC-6AF6-971C-9AE440F3F32C}"/>
              </a:ext>
            </a:extLst>
          </p:cNvPr>
          <p:cNvSpPr txBox="1"/>
          <p:nvPr/>
        </p:nvSpPr>
        <p:spPr>
          <a:xfrm>
            <a:off x="-1" y="1108215"/>
            <a:ext cx="3338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 SVs affecting promoter and 5’ UTR regions show a strong positive enrichment in constrained genes and schizophrenia-associated 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C83911-2892-8DBB-ABD6-2B95CE01FAF5}"/>
              </a:ext>
            </a:extLst>
          </p:cNvPr>
          <p:cNvGrpSpPr/>
          <p:nvPr/>
        </p:nvGrpSpPr>
        <p:grpSpPr>
          <a:xfrm>
            <a:off x="-5614" y="-1"/>
            <a:ext cx="3104191" cy="5143500"/>
            <a:chOff x="-6048" y="-1"/>
            <a:chExt cx="3344671" cy="5143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AA46AD-7868-307E-370C-D0A9E83DFDEC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33F8AA-CCF9-9234-143E-460CB902C51B}"/>
                </a:ext>
              </a:extLst>
            </p:cNvPr>
            <p:cNvSpPr txBox="1"/>
            <p:nvPr/>
          </p:nvSpPr>
          <p:spPr>
            <a:xfrm>
              <a:off x="-6048" y="1448364"/>
              <a:ext cx="333862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Deletion SVs affecting promoter and 5’ UTR regions show a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strong positive enrichment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 constrained and schizophrenia-associated genes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0A39329-F594-837E-7D29-98F7CBAB5EAA}"/>
              </a:ext>
            </a:extLst>
          </p:cNvPr>
          <p:cNvSpPr/>
          <p:nvPr/>
        </p:nvSpPr>
        <p:spPr>
          <a:xfrm>
            <a:off x="4239016" y="3394515"/>
            <a:ext cx="1434666" cy="39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2D097E-8389-6E1A-2170-3C6997166B34}"/>
              </a:ext>
            </a:extLst>
          </p:cNvPr>
          <p:cNvSpPr/>
          <p:nvPr/>
        </p:nvSpPr>
        <p:spPr>
          <a:xfrm>
            <a:off x="4239016" y="2123425"/>
            <a:ext cx="4904984" cy="39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3AE71-7652-5861-626B-00976ACBEF78}"/>
              </a:ext>
            </a:extLst>
          </p:cNvPr>
          <p:cNvSpPr/>
          <p:nvPr/>
        </p:nvSpPr>
        <p:spPr>
          <a:xfrm>
            <a:off x="4239016" y="1564745"/>
            <a:ext cx="1434666" cy="39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C239E-3292-A748-4ECF-4F469E859913}"/>
              </a:ext>
            </a:extLst>
          </p:cNvPr>
          <p:cNvSpPr/>
          <p:nvPr/>
        </p:nvSpPr>
        <p:spPr>
          <a:xfrm>
            <a:off x="4239016" y="293655"/>
            <a:ext cx="4904984" cy="39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27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9DBC4DDA-976A-BA1D-EFAF-26896B88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26EC05CB-A3F1-CFCB-9E2E-879BDB66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0" t="39607" r="2186" b="44510"/>
          <a:stretch/>
        </p:blipFill>
        <p:spPr>
          <a:xfrm>
            <a:off x="4304970" y="4338556"/>
            <a:ext cx="2798859" cy="8049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A2C27D6-7D2C-01A3-4DEF-97DBE04C8BAA}"/>
              </a:ext>
            </a:extLst>
          </p:cNvPr>
          <p:cNvGrpSpPr/>
          <p:nvPr/>
        </p:nvGrpSpPr>
        <p:grpSpPr>
          <a:xfrm>
            <a:off x="3288878" y="-6668"/>
            <a:ext cx="5771391" cy="4431497"/>
            <a:chOff x="3288878" y="-6668"/>
            <a:chExt cx="5771391" cy="443149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B0298C-9AF4-AF83-4AEA-3298F5699B84}"/>
                </a:ext>
              </a:extLst>
            </p:cNvPr>
            <p:cNvGrpSpPr/>
            <p:nvPr/>
          </p:nvGrpSpPr>
          <p:grpSpPr>
            <a:xfrm>
              <a:off x="4209323" y="-6668"/>
              <a:ext cx="4850946" cy="4431497"/>
              <a:chOff x="4209323" y="-6668"/>
              <a:chExt cx="4850946" cy="443149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34CCEC8-53BB-96C3-3368-F0FB706466C7}"/>
                  </a:ext>
                </a:extLst>
              </p:cNvPr>
              <p:cNvGrpSpPr/>
              <p:nvPr/>
            </p:nvGrpSpPr>
            <p:grpSpPr>
              <a:xfrm>
                <a:off x="4209323" y="348979"/>
                <a:ext cx="4850946" cy="4075850"/>
                <a:chOff x="4209323" y="357771"/>
                <a:chExt cx="4850946" cy="407585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CEAF134-D116-B33B-70C4-4F38AEB37ED0}"/>
                    </a:ext>
                  </a:extLst>
                </p:cNvPr>
                <p:cNvGrpSpPr/>
                <p:nvPr/>
              </p:nvGrpSpPr>
              <p:grpSpPr>
                <a:xfrm>
                  <a:off x="4209323" y="357771"/>
                  <a:ext cx="4850946" cy="3863137"/>
                  <a:chOff x="3071435" y="1280362"/>
                  <a:chExt cx="4850946" cy="3863137"/>
                </a:xfrm>
              </p:grpSpPr>
              <p:pic>
                <p:nvPicPr>
                  <p:cNvPr id="29" name="Picture 28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D544395-3A17-737B-C427-86840414DE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50861" r="37457" b="30627"/>
                  <a:stretch/>
                </p:blipFill>
                <p:spPr>
                  <a:xfrm>
                    <a:off x="3071435" y="1280362"/>
                    <a:ext cx="4850946" cy="1696917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106980F-8E1A-E59F-AD5E-26A36E2EF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95993" r="37457" b="-34"/>
                  <a:stretch/>
                </p:blipFill>
                <p:spPr>
                  <a:xfrm>
                    <a:off x="3071435" y="4773140"/>
                    <a:ext cx="4850946" cy="370359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 descr="A graph of a gene se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C883B9AA-D6B4-F5CC-9857-633D558032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t="73471" r="37457" b="8017"/>
                  <a:stretch/>
                </p:blipFill>
                <p:spPr>
                  <a:xfrm>
                    <a:off x="3071435" y="3076223"/>
                    <a:ext cx="4850946" cy="16969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47D25A6-A618-DADD-7236-C16C61F0939B}"/>
                    </a:ext>
                  </a:extLst>
                </p:cNvPr>
                <p:cNvSpPr txBox="1"/>
                <p:nvPr/>
              </p:nvSpPr>
              <p:spPr>
                <a:xfrm>
                  <a:off x="5751381" y="4125844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13DC86-6069-4719-C568-3D9631F828BA}"/>
                  </a:ext>
                </a:extLst>
              </p:cNvPr>
              <p:cNvSpPr txBox="1"/>
              <p:nvPr/>
            </p:nvSpPr>
            <p:spPr>
              <a:xfrm>
                <a:off x="5837141" y="-6668"/>
                <a:ext cx="1595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Deletion SVs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676A2C-8D5F-2B61-1CB7-246294A1F523}"/>
                </a:ext>
              </a:extLst>
            </p:cNvPr>
            <p:cNvSpPr txBox="1"/>
            <p:nvPr/>
          </p:nvSpPr>
          <p:spPr>
            <a:xfrm>
              <a:off x="3288878" y="1043548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E4E4E"/>
                  </a:solidFill>
                </a:rPr>
                <a:t>Promoter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51F186-D316-F70D-54E0-2CA7837100E7}"/>
                </a:ext>
              </a:extLst>
            </p:cNvPr>
            <p:cNvSpPr txBox="1"/>
            <p:nvPr/>
          </p:nvSpPr>
          <p:spPr>
            <a:xfrm>
              <a:off x="3383200" y="2839409"/>
              <a:ext cx="742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E4E4E"/>
                  </a:solidFill>
                </a:rPr>
                <a:t>5’ UTR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120864-6109-71A1-035E-D81C2A23C180}"/>
              </a:ext>
            </a:extLst>
          </p:cNvPr>
          <p:cNvSpPr txBox="1"/>
          <p:nvPr/>
        </p:nvSpPr>
        <p:spPr>
          <a:xfrm>
            <a:off x="-1" y="1108215"/>
            <a:ext cx="3338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 SVs affecting promoter and 5’ UTR regions show a strong positive enrichment in constrained genes and schizophrenia-associated 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2BB339-6949-9F2C-CD34-5D29A438C95B}"/>
              </a:ext>
            </a:extLst>
          </p:cNvPr>
          <p:cNvGrpSpPr/>
          <p:nvPr/>
        </p:nvGrpSpPr>
        <p:grpSpPr>
          <a:xfrm>
            <a:off x="-5614" y="-1"/>
            <a:ext cx="3104191" cy="5143500"/>
            <a:chOff x="-6048" y="-1"/>
            <a:chExt cx="3344671" cy="5143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3AD072-B278-D361-BA2C-EFB084D1CF0F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CC7FCC-3F04-1AA7-8112-D04AD24AF917}"/>
                </a:ext>
              </a:extLst>
            </p:cNvPr>
            <p:cNvSpPr txBox="1"/>
            <p:nvPr/>
          </p:nvSpPr>
          <p:spPr>
            <a:xfrm>
              <a:off x="-6048" y="1448364"/>
              <a:ext cx="333862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Deletion SVs affecting promoter and 5’ UTR regions show a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strong positive enrichment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 constrained and schizophrenia-associated genes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5602DB-5236-9EF1-1A3E-4E4301C61346}"/>
              </a:ext>
            </a:extLst>
          </p:cNvPr>
          <p:cNvSpPr/>
          <p:nvPr/>
        </p:nvSpPr>
        <p:spPr>
          <a:xfrm>
            <a:off x="-11709" y="-2"/>
            <a:ext cx="9155707" cy="5143499"/>
          </a:xfrm>
          <a:prstGeom prst="rect">
            <a:avLst/>
          </a:prstGeom>
          <a:solidFill>
            <a:schemeClr val="accent6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21893-7B2D-BF28-E37B-9E8526E63B91}"/>
              </a:ext>
            </a:extLst>
          </p:cNvPr>
          <p:cNvSpPr/>
          <p:nvPr/>
        </p:nvSpPr>
        <p:spPr>
          <a:xfrm>
            <a:off x="-11711" y="2049810"/>
            <a:ext cx="9143999" cy="10438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Incorporating SVs may help improve gene discovery</a:t>
            </a:r>
          </a:p>
        </p:txBody>
      </p:sp>
    </p:spTree>
    <p:extLst>
      <p:ext uri="{BB962C8B-B14F-4D97-AF65-F5344CB8AC3E}">
        <p14:creationId xmlns:p14="http://schemas.microsoft.com/office/powerpoint/2010/main" val="259485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D8ED6809-20EE-1A40-C848-46BB26F8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190335-2D6C-9DFB-EDD5-7327185A96EF}"/>
              </a:ext>
            </a:extLst>
          </p:cNvPr>
          <p:cNvGrpSpPr/>
          <p:nvPr/>
        </p:nvGrpSpPr>
        <p:grpSpPr>
          <a:xfrm>
            <a:off x="-1" y="-1"/>
            <a:ext cx="3085107" cy="5143500"/>
            <a:chOff x="-1" y="-1"/>
            <a:chExt cx="3338624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6322A7-CC43-7E44-CAE9-6C3A4CE6A635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A48F27-48ED-7A74-40D7-0F0C7F023D04}"/>
                </a:ext>
              </a:extLst>
            </p:cNvPr>
            <p:cNvSpPr txBox="1"/>
            <p:nvPr/>
          </p:nvSpPr>
          <p:spPr>
            <a:xfrm>
              <a:off x="-1" y="1971584"/>
              <a:ext cx="33386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Rare coding variation is enriched in schizophrenia cases</a:t>
              </a:r>
            </a:p>
          </p:txBody>
        </p:sp>
      </p:grpSp>
      <p:pic>
        <p:nvPicPr>
          <p:cNvPr id="6" name="Picture 6" descr="Fig. 6">
            <a:extLst>
              <a:ext uri="{FF2B5EF4-FFF2-40B4-BE49-F238E27FC236}">
                <a16:creationId xmlns:a16="http://schemas.microsoft.com/office/drawing/2014/main" id="{11D4A83A-4CE4-9212-4B50-92F6E9803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r="50629"/>
          <a:stretch/>
        </p:blipFill>
        <p:spPr bwMode="auto">
          <a:xfrm>
            <a:off x="3707251" y="842002"/>
            <a:ext cx="5371350" cy="345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E69605-BB5C-1826-8626-B5263AC44AC8}"/>
              </a:ext>
            </a:extLst>
          </p:cNvPr>
          <p:cNvSpPr txBox="1"/>
          <p:nvPr/>
        </p:nvSpPr>
        <p:spPr>
          <a:xfrm>
            <a:off x="7660901" y="4941976"/>
            <a:ext cx="1483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Singh et al. (2022) Nature</a:t>
            </a:r>
            <a:endParaRPr lang="en-US" sz="9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46B0B2-E4BA-76BB-5FE6-D724488D3873}"/>
              </a:ext>
            </a:extLst>
          </p:cNvPr>
          <p:cNvSpPr/>
          <p:nvPr/>
        </p:nvSpPr>
        <p:spPr>
          <a:xfrm>
            <a:off x="-11709" y="-2"/>
            <a:ext cx="9155707" cy="5143499"/>
          </a:xfrm>
          <a:prstGeom prst="rect">
            <a:avLst/>
          </a:prstGeom>
          <a:solidFill>
            <a:schemeClr val="accent6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CE08D8-3B01-B076-3E1C-2ECD7DB07ABE}"/>
              </a:ext>
            </a:extLst>
          </p:cNvPr>
          <p:cNvSpPr/>
          <p:nvPr/>
        </p:nvSpPr>
        <p:spPr>
          <a:xfrm>
            <a:off x="-11711" y="2049810"/>
            <a:ext cx="9143999" cy="10438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more can we learn from whole genome sequencing?</a:t>
            </a:r>
          </a:p>
        </p:txBody>
      </p:sp>
    </p:spTree>
    <p:extLst>
      <p:ext uri="{BB962C8B-B14F-4D97-AF65-F5344CB8AC3E}">
        <p14:creationId xmlns:p14="http://schemas.microsoft.com/office/powerpoint/2010/main" val="310514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E80A-9C83-6B57-BB4E-B1AF1552C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Genes affected by 5’ UTR deletions are among previously identified, significant schizophrenia-associated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C304D-F114-EE20-B0CA-7B3701361EF8}"/>
              </a:ext>
            </a:extLst>
          </p:cNvPr>
          <p:cNvSpPr txBox="1"/>
          <p:nvPr/>
        </p:nvSpPr>
        <p:spPr>
          <a:xfrm>
            <a:off x="809145" y="1383452"/>
            <a:ext cx="3652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SRRM2		ANKRD12</a:t>
            </a:r>
          </a:p>
          <a:p>
            <a:r>
              <a:rPr lang="en-US" sz="2000" dirty="0">
                <a:solidFill>
                  <a:schemeClr val="tx2"/>
                </a:solidFill>
              </a:rPr>
              <a:t>KDM6B		EIF2S3</a:t>
            </a:r>
          </a:p>
          <a:p>
            <a:r>
              <a:rPr lang="en-US" sz="2000" dirty="0">
                <a:solidFill>
                  <a:schemeClr val="tx2"/>
                </a:solidFill>
              </a:rPr>
              <a:t>MAGI2</a:t>
            </a:r>
          </a:p>
        </p:txBody>
      </p:sp>
    </p:spTree>
    <p:extLst>
      <p:ext uri="{BB962C8B-B14F-4D97-AF65-F5344CB8AC3E}">
        <p14:creationId xmlns:p14="http://schemas.microsoft.com/office/powerpoint/2010/main" val="3439560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37955-01E3-2E4B-7C19-A4FE752DD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985751-E8A8-0A1C-EB71-126CD57E72E7}"/>
              </a:ext>
            </a:extLst>
          </p:cNvPr>
          <p:cNvGrpSpPr/>
          <p:nvPr/>
        </p:nvGrpSpPr>
        <p:grpSpPr>
          <a:xfrm>
            <a:off x="-1" y="1412146"/>
            <a:ext cx="9144001" cy="3731354"/>
            <a:chOff x="-1" y="1412146"/>
            <a:chExt cx="9144001" cy="37313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D53BEE-091B-216F-0441-2EF85087C8B5}"/>
                </a:ext>
              </a:extLst>
            </p:cNvPr>
            <p:cNvGrpSpPr/>
            <p:nvPr/>
          </p:nvGrpSpPr>
          <p:grpSpPr>
            <a:xfrm>
              <a:off x="-1" y="1412146"/>
              <a:ext cx="9144001" cy="3731354"/>
              <a:chOff x="3423773" y="1417587"/>
              <a:chExt cx="5654323" cy="2307336"/>
            </a:xfrm>
          </p:grpSpPr>
          <p:pic>
            <p:nvPicPr>
              <p:cNvPr id="4" name="Picture 2" descr="Fig. 2">
                <a:extLst>
                  <a:ext uri="{FF2B5EF4-FFF2-40B4-BE49-F238E27FC236}">
                    <a16:creationId xmlns:a16="http://schemas.microsoft.com/office/drawing/2014/main" id="{F13BF618-8078-4CEB-6E88-336138B01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225"/>
              <a:stretch/>
            </p:blipFill>
            <p:spPr bwMode="auto">
              <a:xfrm>
                <a:off x="3423773" y="1417587"/>
                <a:ext cx="5654323" cy="2307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843327-9295-EA2F-464D-F56C16F60227}"/>
                  </a:ext>
                </a:extLst>
              </p:cNvPr>
              <p:cNvSpPr/>
              <p:nvPr/>
            </p:nvSpPr>
            <p:spPr>
              <a:xfrm>
                <a:off x="3423773" y="1417587"/>
                <a:ext cx="102022" cy="1146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90CE5A-CA82-DF72-9936-1828FFCB0513}"/>
                </a:ext>
              </a:extLst>
            </p:cNvPr>
            <p:cNvSpPr/>
            <p:nvPr/>
          </p:nvSpPr>
          <p:spPr>
            <a:xfrm>
              <a:off x="6783571" y="3200399"/>
              <a:ext cx="1936749" cy="393406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7C539C-270E-EDD5-668C-5774BD7C8843}"/>
                </a:ext>
              </a:extLst>
            </p:cNvPr>
            <p:cNvSpPr/>
            <p:nvPr/>
          </p:nvSpPr>
          <p:spPr>
            <a:xfrm>
              <a:off x="4083197" y="3227926"/>
              <a:ext cx="488803" cy="393406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D62C74-8D1E-C168-8A71-3CC253C10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Genes affected by 5’ UTR deletions are among previously identified, significant schizophrenia-associated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1C2BB-87A5-9A39-65E0-48A0CB217913}"/>
              </a:ext>
            </a:extLst>
          </p:cNvPr>
          <p:cNvSpPr txBox="1"/>
          <p:nvPr/>
        </p:nvSpPr>
        <p:spPr>
          <a:xfrm>
            <a:off x="809145" y="1383452"/>
            <a:ext cx="3652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SRRM2		ANKRD12</a:t>
            </a:r>
          </a:p>
          <a:p>
            <a:r>
              <a:rPr lang="en-US" sz="2000" dirty="0">
                <a:solidFill>
                  <a:schemeClr val="tx2"/>
                </a:solidFill>
              </a:rPr>
              <a:t>KDM6B		EIF2S3</a:t>
            </a:r>
          </a:p>
          <a:p>
            <a:r>
              <a:rPr lang="en-US" sz="2000" dirty="0">
                <a:solidFill>
                  <a:schemeClr val="tx2"/>
                </a:solidFill>
              </a:rPr>
              <a:t>MAGI2</a:t>
            </a:r>
          </a:p>
        </p:txBody>
      </p:sp>
    </p:spTree>
    <p:extLst>
      <p:ext uri="{BB962C8B-B14F-4D97-AF65-F5344CB8AC3E}">
        <p14:creationId xmlns:p14="http://schemas.microsoft.com/office/powerpoint/2010/main" val="2598369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D1F772-C652-440B-E5C5-FA56CFA77CC6}"/>
              </a:ext>
            </a:extLst>
          </p:cNvPr>
          <p:cNvGrpSpPr/>
          <p:nvPr/>
        </p:nvGrpSpPr>
        <p:grpSpPr>
          <a:xfrm>
            <a:off x="-19212" y="-1"/>
            <a:ext cx="3096061" cy="5143500"/>
            <a:chOff x="-20481" y="-1"/>
            <a:chExt cx="3359104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863D92-73C2-3EDB-B2CF-A4392329E574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DE646E-764F-9841-E7C2-308D5DD97F10}"/>
                </a:ext>
              </a:extLst>
            </p:cNvPr>
            <p:cNvSpPr txBox="1"/>
            <p:nvPr/>
          </p:nvSpPr>
          <p:spPr>
            <a:xfrm>
              <a:off x="-20481" y="1602253"/>
              <a:ext cx="33386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is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significant enrichment</a:t>
              </a:r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SNVs, but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significant enrichment</a:t>
              </a:r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SVs in noncoding constrained regions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23FC3D54-CD48-AEC9-A3A8-E18E6BC24266}"/>
              </a:ext>
            </a:extLst>
          </p:cNvPr>
          <p:cNvSpPr/>
          <p:nvPr/>
        </p:nvSpPr>
        <p:spPr>
          <a:xfrm rot="16200000">
            <a:off x="4690710" y="3276993"/>
            <a:ext cx="112344" cy="7114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F45CB95-258A-57CC-46DF-EDDD218D9A3E}"/>
              </a:ext>
            </a:extLst>
          </p:cNvPr>
          <p:cNvSpPr/>
          <p:nvPr/>
        </p:nvSpPr>
        <p:spPr>
          <a:xfrm rot="5400000">
            <a:off x="6776101" y="3272739"/>
            <a:ext cx="112345" cy="7114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FE9C9E-01D6-FEEC-EE54-2F058E404725}"/>
              </a:ext>
            </a:extLst>
          </p:cNvPr>
          <p:cNvSpPr txBox="1"/>
          <p:nvPr/>
        </p:nvSpPr>
        <p:spPr>
          <a:xfrm>
            <a:off x="8536781" y="-8786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64A438-E8DD-1519-C287-B3ED7D1455D8}"/>
              </a:ext>
            </a:extLst>
          </p:cNvPr>
          <p:cNvGrpSpPr/>
          <p:nvPr/>
        </p:nvGrpSpPr>
        <p:grpSpPr>
          <a:xfrm>
            <a:off x="3249880" y="850281"/>
            <a:ext cx="5832191" cy="3793731"/>
            <a:chOff x="3249880" y="850281"/>
            <a:chExt cx="5832191" cy="37937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29F996-8F09-554A-3000-C572EF432E49}"/>
                </a:ext>
              </a:extLst>
            </p:cNvPr>
            <p:cNvGrpSpPr/>
            <p:nvPr/>
          </p:nvGrpSpPr>
          <p:grpSpPr>
            <a:xfrm>
              <a:off x="3249880" y="850281"/>
              <a:ext cx="5832191" cy="3793731"/>
              <a:chOff x="3249880" y="850281"/>
              <a:chExt cx="5832191" cy="37937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6F6ACA9-652F-C04E-5205-F49A2B040C2D}"/>
                  </a:ext>
                </a:extLst>
              </p:cNvPr>
              <p:cNvGrpSpPr/>
              <p:nvPr/>
            </p:nvGrpSpPr>
            <p:grpSpPr>
              <a:xfrm>
                <a:off x="4164551" y="1268850"/>
                <a:ext cx="4917520" cy="2983781"/>
                <a:chOff x="1995055" y="673331"/>
                <a:chExt cx="6184669" cy="3752647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4E49B310-744E-3FEB-A449-BCE4E2222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5053" r="20428" b="65592"/>
                <a:stretch/>
              </p:blipFill>
              <p:spPr>
                <a:xfrm>
                  <a:off x="1995055" y="673331"/>
                  <a:ext cx="6184669" cy="1140799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9C7B44FE-2E61-7A29-F95D-9C1D7012C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87136" r="20428" b="3679"/>
                <a:stretch/>
              </p:blipFill>
              <p:spPr>
                <a:xfrm>
                  <a:off x="1995055" y="4069019"/>
                  <a:ext cx="6184669" cy="356959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7A2993-4196-7B8F-D52B-45072F03DDB7}"/>
                  </a:ext>
                </a:extLst>
              </p:cNvPr>
              <p:cNvSpPr txBox="1"/>
              <p:nvPr/>
            </p:nvSpPr>
            <p:spPr>
              <a:xfrm>
                <a:off x="4735613" y="850281"/>
                <a:ext cx="3775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Noncoding Constrained Regions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CD9B15-9E17-3DFC-5F7E-D5232E15BA32}"/>
                  </a:ext>
                </a:extLst>
              </p:cNvPr>
              <p:cNvSpPr txBox="1"/>
              <p:nvPr/>
            </p:nvSpPr>
            <p:spPr>
              <a:xfrm>
                <a:off x="3249880" y="1464318"/>
                <a:ext cx="10903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Noncoding 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SNV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C3216D-8511-B5C5-A801-AB6072E47691}"/>
                  </a:ext>
                </a:extLst>
              </p:cNvPr>
              <p:cNvSpPr txBox="1"/>
              <p:nvPr/>
            </p:nvSpPr>
            <p:spPr>
              <a:xfrm>
                <a:off x="5739895" y="4336235"/>
                <a:ext cx="17668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E4E4E"/>
                    </a:solidFill>
                  </a:rPr>
                  <a:t>Odds ratio (95% CI)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0B8EBB4-CA6C-EC13-A64A-60F7719DB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396" r="20428" b="40249"/>
            <a:stretch/>
          </p:blipFill>
          <p:spPr>
            <a:xfrm>
              <a:off x="4164549" y="2175915"/>
              <a:ext cx="4917520" cy="9070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2D5B02-2518-FB66-585D-9B97AD1FD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232" r="20428" b="12413"/>
            <a:stretch/>
          </p:blipFill>
          <p:spPr>
            <a:xfrm>
              <a:off x="4164549" y="3068215"/>
              <a:ext cx="4917520" cy="90706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616F2C3-CD73-837E-4137-DEB25BDEB4FC}"/>
              </a:ext>
            </a:extLst>
          </p:cNvPr>
          <p:cNvSpPr txBox="1"/>
          <p:nvPr/>
        </p:nvSpPr>
        <p:spPr>
          <a:xfrm>
            <a:off x="3374112" y="2364911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4E4E"/>
                </a:solidFill>
              </a:rPr>
              <a:t>Deletion</a:t>
            </a:r>
          </a:p>
          <a:p>
            <a:pPr algn="ctr"/>
            <a:r>
              <a:rPr lang="en-US" dirty="0">
                <a:solidFill>
                  <a:srgbClr val="4E4E4E"/>
                </a:solidFill>
              </a:rPr>
              <a:t>SV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58C225-E3A9-1581-7C84-DE247F96120C}"/>
              </a:ext>
            </a:extLst>
          </p:cNvPr>
          <p:cNvSpPr txBox="1"/>
          <p:nvPr/>
        </p:nvSpPr>
        <p:spPr>
          <a:xfrm>
            <a:off x="3259497" y="3223949"/>
            <a:ext cx="107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4E4E"/>
                </a:solidFill>
              </a:rPr>
              <a:t>Duplication</a:t>
            </a:r>
          </a:p>
          <a:p>
            <a:pPr algn="ctr"/>
            <a:r>
              <a:rPr lang="en-US" dirty="0">
                <a:solidFill>
                  <a:srgbClr val="4E4E4E"/>
                </a:solidFill>
              </a:rPr>
              <a:t>SV</a:t>
            </a:r>
          </a:p>
        </p:txBody>
      </p:sp>
    </p:spTree>
    <p:extLst>
      <p:ext uri="{BB962C8B-B14F-4D97-AF65-F5344CB8AC3E}">
        <p14:creationId xmlns:p14="http://schemas.microsoft.com/office/powerpoint/2010/main" val="248723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E80A-9C83-6B57-BB4E-B1AF1552C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45266-DB80-05A8-CA2A-ACFCCB98DAD8}"/>
              </a:ext>
            </a:extLst>
          </p:cNvPr>
          <p:cNvSpPr txBox="1"/>
          <p:nvPr/>
        </p:nvSpPr>
        <p:spPr>
          <a:xfrm>
            <a:off x="170121" y="1531341"/>
            <a:ext cx="8973879" cy="335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Noncoding SNVs are not as biologically interpretable</a:t>
            </a: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SVs can help identify noncoding constrained regions associated with neuropsychiatric disorders</a:t>
            </a: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SVs affecting noncoding regions, such as the promoter and UTR, may contribute towards disease risk</a:t>
            </a:r>
          </a:p>
          <a:p>
            <a:pPr marL="457200" indent="-457200">
              <a:lnSpc>
                <a:spcPct val="15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Incorporating SVs may help improve gene discovery</a:t>
            </a:r>
            <a:endParaRPr lang="en-US" sz="24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954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E80A-9C83-6B57-BB4E-B1AF1552C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Acknowledgements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8D0C1-BC41-2AD3-2E17-56FAFD2D406A}"/>
              </a:ext>
            </a:extLst>
          </p:cNvPr>
          <p:cNvSpPr txBox="1"/>
          <p:nvPr/>
        </p:nvSpPr>
        <p:spPr>
          <a:xfrm>
            <a:off x="4224479" y="1405926"/>
            <a:ext cx="4798244" cy="410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50"/>
              </a:spcAft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WGSPD consortium collaborators: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Boehnke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University of Michigan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Nelson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Freimer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University of California, Los Angeles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Stacey Gabriel – Broad Institute of MIT and Harvard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Sarah Gagliano – University of Michigan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Guilio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Genovese – Broad Institute of MIT and Harvard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Glahn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Boston Children’s Hospital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James Knowles – SUNY Downstate Medical Center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Steven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McCarroll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Harvard University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Hyun Min Kang – University of Michigan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Roel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Ophoff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University of California, Los Angeles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Aarno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Palotie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University of Helsinki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Duncan Palmer – Broad Institute of MIT and Harvard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Carlos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SUNY Downstate Medical Center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Michele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SUNY Downstate Medical Center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Laura Scott – University of Michigan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170" name="Picture 2" descr="Stanley Center for Psychiatric Research at Broad Institute of MIT and Harvard">
            <a:extLst>
              <a:ext uri="{FF2B5EF4-FFF2-40B4-BE49-F238E27FC236}">
                <a16:creationId xmlns:a16="http://schemas.microsoft.com/office/drawing/2014/main" id="{DCCF9179-7C5C-0E8D-CE86-B06FA3A8A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11264" r="16395" b="10978"/>
          <a:stretch/>
        </p:blipFill>
        <p:spPr bwMode="auto">
          <a:xfrm>
            <a:off x="121276" y="3457770"/>
            <a:ext cx="1533788" cy="103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CF019B-CD5C-48AE-E2A8-838B40CB6037}"/>
              </a:ext>
            </a:extLst>
          </p:cNvPr>
          <p:cNvSpPr txBox="1"/>
          <p:nvPr/>
        </p:nvSpPr>
        <p:spPr>
          <a:xfrm>
            <a:off x="124657" y="1378343"/>
            <a:ext cx="1941923" cy="259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50"/>
              </a:spcAft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Neale Lab: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Benjamin Neale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 Liao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Patrick Schultz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Siwei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Chen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Howrigan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Sinéad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Chapman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Caroline Cusick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 Bryant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F5FB9-7FA8-C583-A512-F72A1D682209}"/>
              </a:ext>
            </a:extLst>
          </p:cNvPr>
          <p:cNvSpPr txBox="1"/>
          <p:nvPr/>
        </p:nvSpPr>
        <p:spPr>
          <a:xfrm>
            <a:off x="2130047" y="1252990"/>
            <a:ext cx="20944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Talkowski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Lab: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Talkowski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 Liao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Jack Fu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Chelsea Lowther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Xuefang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Zhao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179D0-D5B0-174B-D844-D6CD6A2B3988}"/>
              </a:ext>
            </a:extLst>
          </p:cNvPr>
          <p:cNvSpPr txBox="1"/>
          <p:nvPr/>
        </p:nvSpPr>
        <p:spPr>
          <a:xfrm>
            <a:off x="2066580" y="3081818"/>
            <a:ext cx="20944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Sponsors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Stanley Foundation</a:t>
            </a:r>
          </a:p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BD2</a:t>
            </a:r>
          </a:p>
          <a:p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Dalio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Foundation</a:t>
            </a:r>
          </a:p>
          <a:p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Dauten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Family</a:t>
            </a:r>
          </a:p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NIMH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25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4973-A76A-9C38-E52B-50F64F39E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F94D82-FCD8-2CA8-4449-1E793BC41082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07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EBFE-6153-D211-A9A6-FCD19B88A0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Gnocchi is well calibrated to assess SV constraint</a:t>
            </a:r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240A8009-9012-1130-A979-DA74590FE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5"/>
          <a:stretch/>
        </p:blipFill>
        <p:spPr bwMode="auto">
          <a:xfrm>
            <a:off x="930406" y="1313624"/>
            <a:ext cx="6935540" cy="382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0EF1D-1181-D143-224F-444B524A458A}"/>
              </a:ext>
            </a:extLst>
          </p:cNvPr>
          <p:cNvSpPr txBox="1"/>
          <p:nvPr/>
        </p:nvSpPr>
        <p:spPr>
          <a:xfrm>
            <a:off x="7931810" y="4881889"/>
            <a:ext cx="12121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 et al. (2024)</a:t>
            </a:r>
          </a:p>
        </p:txBody>
      </p:sp>
    </p:spTree>
    <p:extLst>
      <p:ext uri="{BB962C8B-B14F-4D97-AF65-F5344CB8AC3E}">
        <p14:creationId xmlns:p14="http://schemas.microsoft.com/office/powerpoint/2010/main" val="1664226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284519-5DA3-1995-3378-5DD1AD8B5FAE}"/>
              </a:ext>
            </a:extLst>
          </p:cNvPr>
          <p:cNvGrpSpPr/>
          <p:nvPr/>
        </p:nvGrpSpPr>
        <p:grpSpPr>
          <a:xfrm>
            <a:off x="-1" y="-1"/>
            <a:ext cx="3098580" cy="5143500"/>
            <a:chOff x="-1" y="-1"/>
            <a:chExt cx="3098580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863D92-73C2-3EDB-B2CF-A4392329E574}"/>
                </a:ext>
              </a:extLst>
            </p:cNvPr>
            <p:cNvSpPr/>
            <p:nvPr/>
          </p:nvSpPr>
          <p:spPr>
            <a:xfrm>
              <a:off x="0" y="-1"/>
              <a:ext cx="3098579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7BDAD5-8119-60A3-CC0C-49FE5D9CEEB4}"/>
                </a:ext>
              </a:extLst>
            </p:cNvPr>
            <p:cNvSpPr txBox="1"/>
            <p:nvPr/>
          </p:nvSpPr>
          <p:spPr>
            <a:xfrm>
              <a:off x="-1" y="1756141"/>
              <a:ext cx="30985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is a strong concordance between rare deletion SVs and existing SNV constraint metrics.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AF22E8-6EA7-7D73-D06E-C820AA9535B6}"/>
              </a:ext>
            </a:extLst>
          </p:cNvPr>
          <p:cNvSpPr txBox="1"/>
          <p:nvPr/>
        </p:nvSpPr>
        <p:spPr>
          <a:xfrm>
            <a:off x="7361140" y="4881889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Collins et al. (2020) Nature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E28AF1-DCAF-61DB-C622-24057451E187}"/>
              </a:ext>
            </a:extLst>
          </p:cNvPr>
          <p:cNvGrpSpPr/>
          <p:nvPr/>
        </p:nvGrpSpPr>
        <p:grpSpPr>
          <a:xfrm>
            <a:off x="4131085" y="949786"/>
            <a:ext cx="4365298" cy="3243925"/>
            <a:chOff x="4440468" y="1048257"/>
            <a:chExt cx="4365298" cy="32439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76DB9E-5DD1-7BC3-26D5-99462D5B3AD9}"/>
                </a:ext>
              </a:extLst>
            </p:cNvPr>
            <p:cNvSpPr txBox="1"/>
            <p:nvPr/>
          </p:nvSpPr>
          <p:spPr>
            <a:xfrm>
              <a:off x="4440468" y="3922850"/>
              <a:ext cx="4365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0B0B0B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pLoF</a:t>
              </a:r>
              <a:r>
                <a:rPr lang="en-US" sz="1800" dirty="0">
                  <a:solidFill>
                    <a:srgbClr val="0B0B0B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 SNV constraint (LOEUF) percentile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671983-8362-ECE1-0B37-E61E3CD05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5" t="71245" r="67620" b="3760"/>
            <a:stretch/>
          </p:blipFill>
          <p:spPr bwMode="auto">
            <a:xfrm>
              <a:off x="4440468" y="1048257"/>
              <a:ext cx="4193538" cy="2874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7730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D96B-DE9C-5287-CE58-CF266E8AD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Advantages of SV calling in WGS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9576E-E0B5-64B1-1105-F86BCED7AE8F}"/>
              </a:ext>
            </a:extLst>
          </p:cNvPr>
          <p:cNvSpPr txBox="1"/>
          <p:nvPr/>
        </p:nvSpPr>
        <p:spPr>
          <a:xfrm>
            <a:off x="6656631" y="4909242"/>
            <a:ext cx="2510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courtesy of Emma Pierce-Hoffman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AEE93-FD17-6CB7-4E93-B84A8FD6686A}"/>
              </a:ext>
            </a:extLst>
          </p:cNvPr>
          <p:cNvSpPr txBox="1"/>
          <p:nvPr/>
        </p:nvSpPr>
        <p:spPr>
          <a:xfrm>
            <a:off x="276150" y="1520709"/>
            <a:ext cx="6206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Genome-wide coverage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Ability to capture full range of SV types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10,000x more SVs detected per genome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126336-26E0-C4D0-73FD-E1411B172D79}"/>
              </a:ext>
            </a:extLst>
          </p:cNvPr>
          <p:cNvGrpSpPr/>
          <p:nvPr/>
        </p:nvGrpSpPr>
        <p:grpSpPr>
          <a:xfrm>
            <a:off x="7565033" y="1221391"/>
            <a:ext cx="1464658" cy="1878863"/>
            <a:chOff x="7702597" y="1351400"/>
            <a:chExt cx="1464658" cy="18788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8FC00E-4B10-2E15-3BE7-7781DF5892D0}"/>
                </a:ext>
              </a:extLst>
            </p:cNvPr>
            <p:cNvSpPr txBox="1"/>
            <p:nvPr/>
          </p:nvSpPr>
          <p:spPr>
            <a:xfrm>
              <a:off x="7707340" y="1351400"/>
              <a:ext cx="14599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Human genome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BE94E2-C21D-FEBC-6CB7-ED419453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2597" y="1659177"/>
              <a:ext cx="1464658" cy="157108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1F6F000-2731-1B69-3FD5-764B70F138B4}"/>
              </a:ext>
            </a:extLst>
          </p:cNvPr>
          <p:cNvGrpSpPr/>
          <p:nvPr/>
        </p:nvGrpSpPr>
        <p:grpSpPr>
          <a:xfrm>
            <a:off x="721212" y="3248090"/>
            <a:ext cx="7072189" cy="1808588"/>
            <a:chOff x="1064102" y="1424199"/>
            <a:chExt cx="7072189" cy="18085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033BAEB-A029-9A1F-F489-471459B36C5C}"/>
                </a:ext>
              </a:extLst>
            </p:cNvPr>
            <p:cNvGrpSpPr/>
            <p:nvPr/>
          </p:nvGrpSpPr>
          <p:grpSpPr>
            <a:xfrm>
              <a:off x="1064102" y="1424199"/>
              <a:ext cx="7072189" cy="1545336"/>
              <a:chOff x="2128205" y="3592864"/>
              <a:chExt cx="7072189" cy="1545336"/>
            </a:xfrm>
          </p:grpSpPr>
          <p:pic>
            <p:nvPicPr>
              <p:cNvPr id="12" name="Picture 2" descr="Fig. 1">
                <a:extLst>
                  <a:ext uri="{FF2B5EF4-FFF2-40B4-BE49-F238E27FC236}">
                    <a16:creationId xmlns:a16="http://schemas.microsoft.com/office/drawing/2014/main" id="{CAC98348-0A38-DAE1-4125-BC64798AA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0116" b="78872"/>
              <a:stretch/>
            </p:blipFill>
            <p:spPr bwMode="auto">
              <a:xfrm>
                <a:off x="2199845" y="3592864"/>
                <a:ext cx="7000549" cy="1545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22B1215-78C0-F9DD-7B99-2F684F701449}"/>
                  </a:ext>
                </a:extLst>
              </p:cNvPr>
              <p:cNvSpPr/>
              <p:nvPr/>
            </p:nvSpPr>
            <p:spPr>
              <a:xfrm>
                <a:off x="2128205" y="3592864"/>
                <a:ext cx="242761" cy="178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E1B28A-38D5-9611-B496-F5A65EB57264}"/>
                </a:ext>
              </a:extLst>
            </p:cNvPr>
            <p:cNvSpPr txBox="1"/>
            <p:nvPr/>
          </p:nvSpPr>
          <p:spPr>
            <a:xfrm>
              <a:off x="1064102" y="3001955"/>
              <a:ext cx="31662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0" i="1" dirty="0">
                  <a:solidFill>
                    <a:srgbClr val="222222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Collins, R.L., Brand, H., </a:t>
              </a:r>
              <a:r>
                <a:rPr lang="en-US" sz="900" b="0" i="1" dirty="0" err="1">
                  <a:solidFill>
                    <a:srgbClr val="222222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Karczewski</a:t>
              </a:r>
              <a:r>
                <a:rPr lang="en-US" sz="900" b="0" i="1" dirty="0">
                  <a:solidFill>
                    <a:srgbClr val="222222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K.J. et al. (2020) Nature </a:t>
              </a:r>
              <a:endPara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70ADF9-EADA-E578-E628-A5BF8B3F62F0}"/>
              </a:ext>
            </a:extLst>
          </p:cNvPr>
          <p:cNvSpPr/>
          <p:nvPr/>
        </p:nvSpPr>
        <p:spPr>
          <a:xfrm>
            <a:off x="1666959" y="3455298"/>
            <a:ext cx="2743200" cy="1305759"/>
          </a:xfrm>
          <a:prstGeom prst="rect">
            <a:avLst/>
          </a:prstGeom>
          <a:noFill/>
          <a:ln w="38100">
            <a:solidFill>
              <a:srgbClr val="D81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1ABDC-E034-F960-44B3-E60D406E85CB}"/>
              </a:ext>
            </a:extLst>
          </p:cNvPr>
          <p:cNvSpPr/>
          <p:nvPr/>
        </p:nvSpPr>
        <p:spPr>
          <a:xfrm>
            <a:off x="1635487" y="3421528"/>
            <a:ext cx="6157914" cy="1371898"/>
          </a:xfrm>
          <a:prstGeom prst="rect">
            <a:avLst/>
          </a:prstGeom>
          <a:noFill/>
          <a:ln w="38100">
            <a:solidFill>
              <a:srgbClr val="1D89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38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D96B-DE9C-5287-CE58-CF266E8AD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SV discovery with GATK-SV</a:t>
            </a:r>
            <a:endParaRPr lang="en-US" sz="2800" u="sng" dirty="0"/>
          </a:p>
        </p:txBody>
      </p:sp>
      <p:grpSp>
        <p:nvGrpSpPr>
          <p:cNvPr id="21507" name="Group 21506">
            <a:extLst>
              <a:ext uri="{FF2B5EF4-FFF2-40B4-BE49-F238E27FC236}">
                <a16:creationId xmlns:a16="http://schemas.microsoft.com/office/drawing/2014/main" id="{3252A21D-D242-FC87-2EC7-C8C4FE5E2417}"/>
              </a:ext>
            </a:extLst>
          </p:cNvPr>
          <p:cNvGrpSpPr/>
          <p:nvPr/>
        </p:nvGrpSpPr>
        <p:grpSpPr>
          <a:xfrm>
            <a:off x="1205088" y="1389576"/>
            <a:ext cx="6733823" cy="3373584"/>
            <a:chOff x="804660" y="741691"/>
            <a:chExt cx="9147059" cy="464891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6DABFFB-A73F-33B1-6B67-B0F5DB032048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4128283" y="1517904"/>
              <a:ext cx="350219" cy="5287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F4B72B-AD48-3B8F-4714-1ED226A568F5}"/>
                </a:ext>
              </a:extLst>
            </p:cNvPr>
            <p:cNvCxnSpPr>
              <a:cxnSpLocks/>
              <a:stCxn id="46" idx="3"/>
              <a:endCxn id="11" idx="1"/>
            </p:cNvCxnSpPr>
            <p:nvPr/>
          </p:nvCxnSpPr>
          <p:spPr>
            <a:xfrm flipV="1">
              <a:off x="4128283" y="1091779"/>
              <a:ext cx="622946" cy="337106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D1ABAB-5388-4D39-165F-1757E7E12B4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4128283" y="2559581"/>
              <a:ext cx="356391" cy="19032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0A2A33-B32F-84DE-073D-EC09D38368B4}"/>
                </a:ext>
              </a:extLst>
            </p:cNvPr>
            <p:cNvCxnSpPr>
              <a:cxnSpLocks/>
              <a:stCxn id="26" idx="3"/>
              <a:endCxn id="11" idx="1"/>
            </p:cNvCxnSpPr>
            <p:nvPr/>
          </p:nvCxnSpPr>
          <p:spPr>
            <a:xfrm flipV="1">
              <a:off x="4128283" y="1091779"/>
              <a:ext cx="622946" cy="95483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633583-2D9E-C17D-3FF3-C500E6A21ECB}"/>
                </a:ext>
              </a:extLst>
            </p:cNvPr>
            <p:cNvCxnSpPr>
              <a:cxnSpLocks/>
              <a:stCxn id="11" idx="2"/>
              <a:endCxn id="20" idx="0"/>
            </p:cNvCxnSpPr>
            <p:nvPr/>
          </p:nvCxnSpPr>
          <p:spPr>
            <a:xfrm>
              <a:off x="6307846" y="1441866"/>
              <a:ext cx="13266" cy="32480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11DA1C-D0FB-6222-4F9D-98656BA5B3B0}"/>
                </a:ext>
              </a:extLst>
            </p:cNvPr>
            <p:cNvGrpSpPr/>
            <p:nvPr/>
          </p:nvGrpSpPr>
          <p:grpSpPr>
            <a:xfrm>
              <a:off x="4751229" y="741691"/>
              <a:ext cx="3113233" cy="700175"/>
              <a:chOff x="6256082" y="4088"/>
              <a:chExt cx="1408444" cy="411342"/>
            </a:xfrm>
            <a:solidFill>
              <a:sysClr val="window" lastClr="FFFFFF">
                <a:lumMod val="95000"/>
              </a:sysClr>
            </a:solidFill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4FB055C7-F607-A098-79D2-2940A5AF77FF}"/>
                  </a:ext>
                </a:extLst>
              </p:cNvPr>
              <p:cNvSpPr/>
              <p:nvPr/>
            </p:nvSpPr>
            <p:spPr>
              <a:xfrm>
                <a:off x="6256082" y="4088"/>
                <a:ext cx="1408444" cy="411342"/>
              </a:xfrm>
              <a:prstGeom prst="roundRect">
                <a:avLst/>
              </a:prstGeom>
              <a:grpFill/>
              <a:ln w="381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ounded Rectangle 8">
                <a:extLst>
                  <a:ext uri="{FF2B5EF4-FFF2-40B4-BE49-F238E27FC236}">
                    <a16:creationId xmlns:a16="http://schemas.microsoft.com/office/drawing/2014/main" id="{D78C7623-C166-9704-FF4A-1DFABC1E99D0}"/>
                  </a:ext>
                </a:extLst>
              </p:cNvPr>
              <p:cNvSpPr txBox="1"/>
              <p:nvPr/>
            </p:nvSpPr>
            <p:spPr>
              <a:xfrm>
                <a:off x="6276162" y="24168"/>
                <a:ext cx="1368284" cy="371182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ctr" anchorCtr="0">
                <a:noAutofit/>
              </a:bodyPr>
              <a:lstStyle/>
              <a:p>
                <a:pPr algn="ctr" defTabSz="4444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itchFamily="2" charset="77"/>
                    <a:cs typeface="Arial" panose="020B0604020202020204" pitchFamily="34" charset="0"/>
                  </a:rPr>
                  <a:t>Joint genotyping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AC67F77-8F2C-E7C9-48EF-A2772AB8254A}"/>
                </a:ext>
              </a:extLst>
            </p:cNvPr>
            <p:cNvGrpSpPr/>
            <p:nvPr/>
          </p:nvGrpSpPr>
          <p:grpSpPr>
            <a:xfrm>
              <a:off x="4772440" y="1743464"/>
              <a:ext cx="3113234" cy="700175"/>
              <a:chOff x="6256082" y="4088"/>
              <a:chExt cx="1408444" cy="411342"/>
            </a:xfrm>
            <a:solidFill>
              <a:sysClr val="window" lastClr="FFFFFF">
                <a:lumMod val="95000"/>
              </a:sysClr>
            </a:solidFill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23439F2-2E8D-75CD-64B8-D9C6A84CA373}"/>
                  </a:ext>
                </a:extLst>
              </p:cNvPr>
              <p:cNvSpPr/>
              <p:nvPr/>
            </p:nvSpPr>
            <p:spPr>
              <a:xfrm>
                <a:off x="6256082" y="4088"/>
                <a:ext cx="1408444" cy="411342"/>
              </a:xfrm>
              <a:prstGeom prst="roundRect">
                <a:avLst/>
              </a:prstGeom>
              <a:grpFill/>
              <a:ln w="381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ounded Rectangle 8">
                <a:extLst>
                  <a:ext uri="{FF2B5EF4-FFF2-40B4-BE49-F238E27FC236}">
                    <a16:creationId xmlns:a16="http://schemas.microsoft.com/office/drawing/2014/main" id="{A6B3FDE3-BC09-B7E1-3A08-638C8ADD0BBD}"/>
                  </a:ext>
                </a:extLst>
              </p:cNvPr>
              <p:cNvSpPr txBox="1"/>
              <p:nvPr/>
            </p:nvSpPr>
            <p:spPr>
              <a:xfrm>
                <a:off x="6276162" y="24168"/>
                <a:ext cx="1368284" cy="371182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ctr" anchorCtr="0">
                <a:noAutofit/>
              </a:bodyPr>
              <a:lstStyle/>
              <a:p>
                <a:pPr algn="ctr" defTabSz="4444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itchFamily="2" charset="77"/>
                    <a:cs typeface="Arial" panose="020B0604020202020204" pitchFamily="34" charset="0"/>
                  </a:rPr>
                  <a:t>Clustering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0C6FAC-C8CE-B668-9FBB-4DDB8FE731E7}"/>
                </a:ext>
              </a:extLst>
            </p:cNvPr>
            <p:cNvGrpSpPr/>
            <p:nvPr/>
          </p:nvGrpSpPr>
          <p:grpSpPr>
            <a:xfrm>
              <a:off x="4760983" y="2740279"/>
              <a:ext cx="3086702" cy="700175"/>
              <a:chOff x="6256082" y="4088"/>
              <a:chExt cx="1408444" cy="411342"/>
            </a:xfrm>
            <a:solidFill>
              <a:sysClr val="window" lastClr="FFFFFF">
                <a:lumMod val="95000"/>
              </a:sysClr>
            </a:solidFill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77618F2-3D67-82B0-DAB8-56805630DD7F}"/>
                  </a:ext>
                </a:extLst>
              </p:cNvPr>
              <p:cNvSpPr/>
              <p:nvPr/>
            </p:nvSpPr>
            <p:spPr>
              <a:xfrm>
                <a:off x="6256082" y="4088"/>
                <a:ext cx="1408444" cy="411342"/>
              </a:xfrm>
              <a:prstGeom prst="roundRect">
                <a:avLst/>
              </a:prstGeom>
              <a:grpFill/>
              <a:ln w="381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ounded Rectangle 8">
                <a:extLst>
                  <a:ext uri="{FF2B5EF4-FFF2-40B4-BE49-F238E27FC236}">
                    <a16:creationId xmlns:a16="http://schemas.microsoft.com/office/drawing/2014/main" id="{F913D4CE-50E2-E04E-1DC6-0062130836C9}"/>
                  </a:ext>
                </a:extLst>
              </p:cNvPr>
              <p:cNvSpPr txBox="1"/>
              <p:nvPr/>
            </p:nvSpPr>
            <p:spPr>
              <a:xfrm>
                <a:off x="6276162" y="24168"/>
                <a:ext cx="1368284" cy="371182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ctr" anchorCtr="0">
                <a:noAutofit/>
              </a:bodyPr>
              <a:lstStyle/>
              <a:p>
                <a:pPr algn="ctr" defTabSz="4444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itchFamily="2" charset="77"/>
                    <a:cs typeface="Arial" panose="020B0604020202020204" pitchFamily="34" charset="0"/>
                  </a:rPr>
                  <a:t>Complex event resolution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F53F872-F93D-2292-FC0E-CE633A5F09E8}"/>
                </a:ext>
              </a:extLst>
            </p:cNvPr>
            <p:cNvGrpSpPr/>
            <p:nvPr/>
          </p:nvGrpSpPr>
          <p:grpSpPr>
            <a:xfrm>
              <a:off x="4777760" y="4689960"/>
              <a:ext cx="3086703" cy="700175"/>
              <a:chOff x="6256082" y="4088"/>
              <a:chExt cx="1408444" cy="411342"/>
            </a:xfrm>
            <a:solidFill>
              <a:sysClr val="window" lastClr="FFFFFF">
                <a:lumMod val="95000"/>
              </a:sysClr>
            </a:solidFill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8A901D9-A9F1-E366-9514-75F16D736303}"/>
                  </a:ext>
                </a:extLst>
              </p:cNvPr>
              <p:cNvSpPr/>
              <p:nvPr/>
            </p:nvSpPr>
            <p:spPr>
              <a:xfrm>
                <a:off x="6256082" y="4088"/>
                <a:ext cx="1408444" cy="411342"/>
              </a:xfrm>
              <a:prstGeom prst="roundRect">
                <a:avLst/>
              </a:prstGeom>
              <a:grpFill/>
              <a:ln w="381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C5C3A06F-A13C-1448-DFA8-1853D148FA9F}"/>
                  </a:ext>
                </a:extLst>
              </p:cNvPr>
              <p:cNvSpPr txBox="1"/>
              <p:nvPr/>
            </p:nvSpPr>
            <p:spPr>
              <a:xfrm>
                <a:off x="6276162" y="24168"/>
                <a:ext cx="1368284" cy="371182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ctr" anchorCtr="0">
                <a:noAutofit/>
              </a:bodyPr>
              <a:lstStyle/>
              <a:p>
                <a:pPr algn="ctr" defTabSz="4444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itchFamily="2" charset="77"/>
                    <a:cs typeface="Arial" panose="020B0604020202020204" pitchFamily="34" charset="0"/>
                  </a:rPr>
                  <a:t>Functional annotation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29E8CF-7D93-8343-21B8-40572F8011AF}"/>
                </a:ext>
              </a:extLst>
            </p:cNvPr>
            <p:cNvGrpSpPr/>
            <p:nvPr/>
          </p:nvGrpSpPr>
          <p:grpSpPr>
            <a:xfrm>
              <a:off x="4751229" y="3715119"/>
              <a:ext cx="3086702" cy="700175"/>
              <a:chOff x="6256082" y="4088"/>
              <a:chExt cx="1408444" cy="411342"/>
            </a:xfrm>
            <a:solidFill>
              <a:sysClr val="window" lastClr="FFFFFF">
                <a:lumMod val="95000"/>
              </a:sysClr>
            </a:solidFill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2D59211-1E25-EAB4-2EDD-9B90D0CB5A8F}"/>
                  </a:ext>
                </a:extLst>
              </p:cNvPr>
              <p:cNvSpPr/>
              <p:nvPr/>
            </p:nvSpPr>
            <p:spPr>
              <a:xfrm>
                <a:off x="6256082" y="4088"/>
                <a:ext cx="1408444" cy="411342"/>
              </a:xfrm>
              <a:prstGeom prst="roundRect">
                <a:avLst/>
              </a:prstGeom>
              <a:grpFill/>
              <a:ln w="381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5FAF9912-5A71-52B7-1659-F4AF66B36532}"/>
                  </a:ext>
                </a:extLst>
              </p:cNvPr>
              <p:cNvSpPr txBox="1"/>
              <p:nvPr/>
            </p:nvSpPr>
            <p:spPr>
              <a:xfrm>
                <a:off x="6276162" y="24168"/>
                <a:ext cx="1368284" cy="371182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71120" tIns="71120" rIns="71120" bIns="71120" numCol="1" spcCol="1270" anchor="ctr" anchorCtr="0">
                <a:noAutofit/>
              </a:bodyPr>
              <a:lstStyle/>
              <a:p>
                <a:pPr algn="ctr" defTabSz="4444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itchFamily="2" charset="77"/>
                    <a:cs typeface="Arial" panose="020B0604020202020204" pitchFamily="34" charset="0"/>
                  </a:rPr>
                  <a:t>Filtering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DAE7227-F0C1-5415-E31A-E45D72762E2A}"/>
                </a:ext>
              </a:extLst>
            </p:cNvPr>
            <p:cNvGrpSpPr/>
            <p:nvPr/>
          </p:nvGrpSpPr>
          <p:grpSpPr>
            <a:xfrm>
              <a:off x="804660" y="747075"/>
              <a:ext cx="3323623" cy="2387037"/>
              <a:chOff x="3867900" y="824314"/>
              <a:chExt cx="3323623" cy="2387037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912654BE-CD94-8998-0C94-FD3680FC7EFD}"/>
                  </a:ext>
                </a:extLst>
              </p:cNvPr>
              <p:cNvSpPr/>
              <p:nvPr/>
            </p:nvSpPr>
            <p:spPr>
              <a:xfrm>
                <a:off x="4078288" y="1036352"/>
                <a:ext cx="3113235" cy="2174999"/>
              </a:xfrm>
              <a:prstGeom prst="roundRect">
                <a:avLst>
                  <a:gd name="adj" fmla="val 6338"/>
                </a:avLst>
              </a:prstGeom>
              <a:solidFill>
                <a:schemeClr val="bg1"/>
              </a:solidFill>
              <a:ln w="38100">
                <a:solidFill>
                  <a:srgbClr val="A5A5A5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23C51C0-971E-29CB-A08A-AC834959B1EC}"/>
                  </a:ext>
                </a:extLst>
              </p:cNvPr>
              <p:cNvSpPr/>
              <p:nvPr/>
            </p:nvSpPr>
            <p:spPr>
              <a:xfrm>
                <a:off x="3973094" y="924817"/>
                <a:ext cx="3113235" cy="2174999"/>
              </a:xfrm>
              <a:prstGeom prst="roundRect">
                <a:avLst>
                  <a:gd name="adj" fmla="val 6338"/>
                </a:avLst>
              </a:prstGeom>
              <a:solidFill>
                <a:schemeClr val="bg1"/>
              </a:solidFill>
              <a:ln w="38100">
                <a:solidFill>
                  <a:srgbClr val="A5A5A5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57E2553-BB10-82F2-ABB4-B5EA333CE448}"/>
                  </a:ext>
                </a:extLst>
              </p:cNvPr>
              <p:cNvSpPr/>
              <p:nvPr/>
            </p:nvSpPr>
            <p:spPr>
              <a:xfrm>
                <a:off x="3867900" y="824314"/>
                <a:ext cx="3113235" cy="2174999"/>
              </a:xfrm>
              <a:prstGeom prst="roundRect">
                <a:avLst>
                  <a:gd name="adj" fmla="val 6338"/>
                </a:avLst>
              </a:prstGeom>
              <a:solidFill>
                <a:schemeClr val="bg1"/>
              </a:solidFill>
              <a:ln w="38100">
                <a:solidFill>
                  <a:srgbClr val="A5A5A5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A8A314A-BCB2-9248-6676-B89BBDCCD4F5}"/>
                  </a:ext>
                </a:extLst>
              </p:cNvPr>
              <p:cNvGrpSpPr/>
              <p:nvPr/>
            </p:nvGrpSpPr>
            <p:grpSpPr>
              <a:xfrm>
                <a:off x="3987552" y="1325775"/>
                <a:ext cx="1374627" cy="454285"/>
                <a:chOff x="6256082" y="4088"/>
                <a:chExt cx="1408444" cy="411342"/>
              </a:xfrm>
              <a:solidFill>
                <a:sysClr val="window" lastClr="FFFFFF">
                  <a:lumMod val="95000"/>
                </a:sysClr>
              </a:solidFill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4192064A-3E7F-5683-A13C-2D4DA5647089}"/>
                    </a:ext>
                  </a:extLst>
                </p:cNvPr>
                <p:cNvSpPr/>
                <p:nvPr/>
              </p:nvSpPr>
              <p:spPr>
                <a:xfrm>
                  <a:off x="6256082" y="4088"/>
                  <a:ext cx="1408444" cy="411342"/>
                </a:xfrm>
                <a:prstGeom prst="roundRect">
                  <a:avLst/>
                </a:prstGeom>
                <a:grp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Rounded Rectangle 8">
                  <a:extLst>
                    <a:ext uri="{FF2B5EF4-FFF2-40B4-BE49-F238E27FC236}">
                      <a16:creationId xmlns:a16="http://schemas.microsoft.com/office/drawing/2014/main" id="{29E5D371-B97B-57BA-4DFC-72793BACC2AA}"/>
                    </a:ext>
                  </a:extLst>
                </p:cNvPr>
                <p:cNvSpPr txBox="1"/>
                <p:nvPr/>
              </p:nvSpPr>
              <p:spPr>
                <a:xfrm>
                  <a:off x="6276162" y="24168"/>
                  <a:ext cx="1368284" cy="371182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algn="ctr" defTabSz="444496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lang="en-US" sz="12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Manta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E3196A1-DBAB-F1BF-9745-1D3375D6B44B}"/>
                  </a:ext>
                </a:extLst>
              </p:cNvPr>
              <p:cNvGrpSpPr/>
              <p:nvPr/>
            </p:nvGrpSpPr>
            <p:grpSpPr>
              <a:xfrm>
                <a:off x="5478093" y="1325775"/>
                <a:ext cx="1395324" cy="454285"/>
                <a:chOff x="6256082" y="4088"/>
                <a:chExt cx="1408444" cy="411342"/>
              </a:xfrm>
              <a:solidFill>
                <a:sysClr val="window" lastClr="FFFFFF">
                  <a:lumMod val="95000"/>
                </a:sysClr>
              </a:solidFill>
            </p:grpSpPr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D63722B3-E91A-6864-EBF5-17A62385B442}"/>
                    </a:ext>
                  </a:extLst>
                </p:cNvPr>
                <p:cNvSpPr/>
                <p:nvPr/>
              </p:nvSpPr>
              <p:spPr>
                <a:xfrm>
                  <a:off x="6256082" y="4088"/>
                  <a:ext cx="1408444" cy="411342"/>
                </a:xfrm>
                <a:prstGeom prst="roundRect">
                  <a:avLst/>
                </a:prstGeom>
                <a:grp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Rounded Rectangle 8">
                  <a:extLst>
                    <a:ext uri="{FF2B5EF4-FFF2-40B4-BE49-F238E27FC236}">
                      <a16:creationId xmlns:a16="http://schemas.microsoft.com/office/drawing/2014/main" id="{78C98995-FB73-A75C-2059-F531C1B03FC1}"/>
                    </a:ext>
                  </a:extLst>
                </p:cNvPr>
                <p:cNvSpPr txBox="1"/>
                <p:nvPr/>
              </p:nvSpPr>
              <p:spPr>
                <a:xfrm>
                  <a:off x="6276162" y="24168"/>
                  <a:ext cx="1368284" cy="371182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algn="ctr" defTabSz="444496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lang="en-US" sz="12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MELT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263CD56-0B2F-02DB-F711-590A451B6A38}"/>
                  </a:ext>
                </a:extLst>
              </p:cNvPr>
              <p:cNvGrpSpPr/>
              <p:nvPr/>
            </p:nvGrpSpPr>
            <p:grpSpPr>
              <a:xfrm>
                <a:off x="3987552" y="1887153"/>
                <a:ext cx="1374627" cy="454285"/>
                <a:chOff x="6256082" y="4088"/>
                <a:chExt cx="1408444" cy="411342"/>
              </a:xfrm>
              <a:solidFill>
                <a:sysClr val="window" lastClr="FFFFFF">
                  <a:lumMod val="95000"/>
                </a:sysClr>
              </a:solidFill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F78278B0-F6D9-4321-8364-7A3B300B03C6}"/>
                    </a:ext>
                  </a:extLst>
                </p:cNvPr>
                <p:cNvSpPr/>
                <p:nvPr/>
              </p:nvSpPr>
              <p:spPr>
                <a:xfrm>
                  <a:off x="6256082" y="4088"/>
                  <a:ext cx="1408444" cy="411342"/>
                </a:xfrm>
                <a:prstGeom prst="roundRect">
                  <a:avLst/>
                </a:prstGeom>
                <a:grp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Rounded Rectangle 8">
                  <a:extLst>
                    <a:ext uri="{FF2B5EF4-FFF2-40B4-BE49-F238E27FC236}">
                      <a16:creationId xmlns:a16="http://schemas.microsoft.com/office/drawing/2014/main" id="{E705001D-F361-78D5-3A37-35501E12BC7F}"/>
                    </a:ext>
                  </a:extLst>
                </p:cNvPr>
                <p:cNvSpPr txBox="1"/>
                <p:nvPr/>
              </p:nvSpPr>
              <p:spPr>
                <a:xfrm>
                  <a:off x="6276163" y="24168"/>
                  <a:ext cx="1368284" cy="371182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algn="ctr" defTabSz="444496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lang="en-US" sz="12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Wham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3B001EF-F63A-5998-4864-DCDB3933FD43}"/>
                  </a:ext>
                </a:extLst>
              </p:cNvPr>
              <p:cNvGrpSpPr/>
              <p:nvPr/>
            </p:nvGrpSpPr>
            <p:grpSpPr>
              <a:xfrm>
                <a:off x="4691766" y="2443116"/>
                <a:ext cx="1637016" cy="454285"/>
                <a:chOff x="6256082" y="4088"/>
                <a:chExt cx="1408444" cy="411342"/>
              </a:xfrm>
              <a:solidFill>
                <a:sysClr val="window" lastClr="FFFFFF">
                  <a:lumMod val="95000"/>
                </a:sysClr>
              </a:solidFill>
            </p:grpSpPr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AE3B1594-D4FF-5088-29C6-D56FC5881223}"/>
                    </a:ext>
                  </a:extLst>
                </p:cNvPr>
                <p:cNvSpPr/>
                <p:nvPr/>
              </p:nvSpPr>
              <p:spPr>
                <a:xfrm>
                  <a:off x="6256082" y="4088"/>
                  <a:ext cx="1408444" cy="411342"/>
                </a:xfrm>
                <a:prstGeom prst="roundRect">
                  <a:avLst/>
                </a:prstGeom>
                <a:grp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Rounded Rectangle 8">
                  <a:extLst>
                    <a:ext uri="{FF2B5EF4-FFF2-40B4-BE49-F238E27FC236}">
                      <a16:creationId xmlns:a16="http://schemas.microsoft.com/office/drawing/2014/main" id="{9E26B378-2C61-0ADE-A14B-A030A869991A}"/>
                    </a:ext>
                  </a:extLst>
                </p:cNvPr>
                <p:cNvSpPr txBox="1"/>
                <p:nvPr/>
              </p:nvSpPr>
              <p:spPr>
                <a:xfrm>
                  <a:off x="6276162" y="24168"/>
                  <a:ext cx="1368284" cy="371182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algn="ctr" defTabSz="444496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lang="en-US" sz="12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GATK-</a:t>
                  </a:r>
                  <a:r>
                    <a:rPr lang="en-US" sz="1200" kern="0" dirty="0" err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gCNV</a:t>
                  </a:r>
                  <a:endParaRPr lang="en-US" sz="12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itchFamily="2" charset="7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4965914-22FC-91B3-F40E-4057FA4C9DF2}"/>
                  </a:ext>
                </a:extLst>
              </p:cNvPr>
              <p:cNvGrpSpPr/>
              <p:nvPr/>
            </p:nvGrpSpPr>
            <p:grpSpPr>
              <a:xfrm>
                <a:off x="5472186" y="1881144"/>
                <a:ext cx="1401230" cy="454285"/>
                <a:chOff x="6256080" y="4088"/>
                <a:chExt cx="1408444" cy="411342"/>
              </a:xfrm>
              <a:solidFill>
                <a:sysClr val="window" lastClr="FFFFFF">
                  <a:lumMod val="95000"/>
                </a:sysClr>
              </a:solidFill>
            </p:grpSpPr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88370845-95F0-0D61-9CCF-302D6F75FF64}"/>
                    </a:ext>
                  </a:extLst>
                </p:cNvPr>
                <p:cNvSpPr/>
                <p:nvPr/>
              </p:nvSpPr>
              <p:spPr>
                <a:xfrm>
                  <a:off x="6256080" y="4088"/>
                  <a:ext cx="1408444" cy="411342"/>
                </a:xfrm>
                <a:prstGeom prst="roundRect">
                  <a:avLst/>
                </a:prstGeom>
                <a:grp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Rounded Rectangle 8">
                  <a:extLst>
                    <a:ext uri="{FF2B5EF4-FFF2-40B4-BE49-F238E27FC236}">
                      <a16:creationId xmlns:a16="http://schemas.microsoft.com/office/drawing/2014/main" id="{1680A8FD-20AA-B077-2830-08BDE56BE48D}"/>
                    </a:ext>
                  </a:extLst>
                </p:cNvPr>
                <p:cNvSpPr txBox="1"/>
                <p:nvPr/>
              </p:nvSpPr>
              <p:spPr>
                <a:xfrm>
                  <a:off x="6276164" y="24168"/>
                  <a:ext cx="1368285" cy="371182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algn="ctr" defTabSz="444496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lang="en-US" sz="1200" kern="0" dirty="0" err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cn.MOPS</a:t>
                  </a:r>
                  <a:endParaRPr lang="en-US" sz="12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itchFamily="2" charset="7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BED4CA-08B5-B67E-9E4A-5A1208C4D78F}"/>
                  </a:ext>
                </a:extLst>
              </p:cNvPr>
              <p:cNvSpPr txBox="1"/>
              <p:nvPr/>
            </p:nvSpPr>
            <p:spPr>
              <a:xfrm>
                <a:off x="4722241" y="859803"/>
                <a:ext cx="1746774" cy="508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kern="0" dirty="0">
                    <a:latin typeface="Montserrat" pitchFamily="2" charset="77"/>
                    <a:cs typeface="Arial" panose="020B0604020202020204" pitchFamily="34" charset="0"/>
                  </a:rPr>
                  <a:t>SV callers</a:t>
                </a:r>
                <a:endParaRPr lang="en-US" sz="1800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209129-F895-B32D-E4D0-588BF4D8ED2D}"/>
                </a:ext>
              </a:extLst>
            </p:cNvPr>
            <p:cNvGrpSpPr/>
            <p:nvPr/>
          </p:nvGrpSpPr>
          <p:grpSpPr>
            <a:xfrm>
              <a:off x="804663" y="3323032"/>
              <a:ext cx="3323620" cy="2067576"/>
              <a:chOff x="3861731" y="3473688"/>
              <a:chExt cx="3323620" cy="2067576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88172BEB-71C0-8DFB-7FD0-0C0F402EE7C7}"/>
                  </a:ext>
                </a:extLst>
              </p:cNvPr>
              <p:cNvSpPr/>
              <p:nvPr/>
            </p:nvSpPr>
            <p:spPr>
              <a:xfrm>
                <a:off x="4072119" y="3685726"/>
                <a:ext cx="3113232" cy="1855538"/>
              </a:xfrm>
              <a:prstGeom prst="roundRect">
                <a:avLst>
                  <a:gd name="adj" fmla="val 6338"/>
                </a:avLst>
              </a:prstGeom>
              <a:noFill/>
              <a:ln w="38100">
                <a:solidFill>
                  <a:srgbClr val="A5A5A5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C00A9872-CD18-1FE0-4216-BF8B19D1A3BD}"/>
                  </a:ext>
                </a:extLst>
              </p:cNvPr>
              <p:cNvSpPr/>
              <p:nvPr/>
            </p:nvSpPr>
            <p:spPr>
              <a:xfrm>
                <a:off x="3966925" y="3574191"/>
                <a:ext cx="3113232" cy="1855538"/>
              </a:xfrm>
              <a:prstGeom prst="roundRect">
                <a:avLst>
                  <a:gd name="adj" fmla="val 6338"/>
                </a:avLst>
              </a:prstGeom>
              <a:solidFill>
                <a:schemeClr val="bg1"/>
              </a:solidFill>
              <a:ln w="38100">
                <a:solidFill>
                  <a:srgbClr val="A5A5A5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5D2F1ED6-76F6-8F1C-194A-647473763414}"/>
                  </a:ext>
                </a:extLst>
              </p:cNvPr>
              <p:cNvSpPr/>
              <p:nvPr/>
            </p:nvSpPr>
            <p:spPr>
              <a:xfrm>
                <a:off x="3861731" y="3473688"/>
                <a:ext cx="3113232" cy="1855538"/>
              </a:xfrm>
              <a:prstGeom prst="roundRect">
                <a:avLst>
                  <a:gd name="adj" fmla="val 6338"/>
                </a:avLst>
              </a:prstGeom>
              <a:solidFill>
                <a:schemeClr val="bg1"/>
              </a:solidFill>
              <a:ln w="38100">
                <a:solidFill>
                  <a:srgbClr val="A5A5A5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35591C9-A163-C0AC-51E3-C2474FDA4968}"/>
                  </a:ext>
                </a:extLst>
              </p:cNvPr>
              <p:cNvGrpSpPr/>
              <p:nvPr/>
            </p:nvGrpSpPr>
            <p:grpSpPr>
              <a:xfrm>
                <a:off x="3967672" y="3980286"/>
                <a:ext cx="1394507" cy="551892"/>
                <a:chOff x="6256082" y="4088"/>
                <a:chExt cx="1408444" cy="411342"/>
              </a:xfrm>
              <a:solidFill>
                <a:sysClr val="window" lastClr="FFFFFF">
                  <a:lumMod val="95000"/>
                </a:sysClr>
              </a:solidFill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831C2920-FEB9-978B-D46A-4ACD251C1161}"/>
                    </a:ext>
                  </a:extLst>
                </p:cNvPr>
                <p:cNvSpPr/>
                <p:nvPr/>
              </p:nvSpPr>
              <p:spPr>
                <a:xfrm>
                  <a:off x="6256082" y="4088"/>
                  <a:ext cx="1408444" cy="411342"/>
                </a:xfrm>
                <a:prstGeom prst="roundRect">
                  <a:avLst/>
                </a:prstGeom>
                <a:grp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Rounded Rectangle 8">
                  <a:extLst>
                    <a:ext uri="{FF2B5EF4-FFF2-40B4-BE49-F238E27FC236}">
                      <a16:creationId xmlns:a16="http://schemas.microsoft.com/office/drawing/2014/main" id="{64053A75-EAB1-61B6-A5B7-014DA6A04184}"/>
                    </a:ext>
                  </a:extLst>
                </p:cNvPr>
                <p:cNvSpPr txBox="1"/>
                <p:nvPr/>
              </p:nvSpPr>
              <p:spPr>
                <a:xfrm>
                  <a:off x="6276162" y="24168"/>
                  <a:ext cx="1368284" cy="371182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algn="ctr" defTabSz="444496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lang="en-US" sz="12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Paired end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31426C2-98C8-4503-B725-1F4358109ECC}"/>
                  </a:ext>
                </a:extLst>
              </p:cNvPr>
              <p:cNvGrpSpPr/>
              <p:nvPr/>
            </p:nvGrpSpPr>
            <p:grpSpPr>
              <a:xfrm>
                <a:off x="5478093" y="3980286"/>
                <a:ext cx="1395324" cy="551892"/>
                <a:chOff x="6256082" y="4088"/>
                <a:chExt cx="1408444" cy="411342"/>
              </a:xfrm>
              <a:solidFill>
                <a:sysClr val="window" lastClr="FFFFFF">
                  <a:lumMod val="95000"/>
                </a:sysClr>
              </a:solidFill>
            </p:grpSpPr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EEB17A8F-B04C-0658-6CF6-6B6B6613337D}"/>
                    </a:ext>
                  </a:extLst>
                </p:cNvPr>
                <p:cNvSpPr/>
                <p:nvPr/>
              </p:nvSpPr>
              <p:spPr>
                <a:xfrm>
                  <a:off x="6256082" y="4088"/>
                  <a:ext cx="1408444" cy="411342"/>
                </a:xfrm>
                <a:prstGeom prst="roundRect">
                  <a:avLst/>
                </a:prstGeom>
                <a:grp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Rounded Rectangle 8">
                  <a:extLst>
                    <a:ext uri="{FF2B5EF4-FFF2-40B4-BE49-F238E27FC236}">
                      <a16:creationId xmlns:a16="http://schemas.microsoft.com/office/drawing/2014/main" id="{05D574A7-CEA6-CBE2-94DA-EA2A73612987}"/>
                    </a:ext>
                  </a:extLst>
                </p:cNvPr>
                <p:cNvSpPr txBox="1"/>
                <p:nvPr/>
              </p:nvSpPr>
              <p:spPr>
                <a:xfrm>
                  <a:off x="6276162" y="24168"/>
                  <a:ext cx="1368284" cy="371182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algn="ctr" defTabSz="444496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lang="en-US" sz="12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Split read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CCD0751-81DB-1E8D-37D5-BB31DCD4B2E4}"/>
                  </a:ext>
                </a:extLst>
              </p:cNvPr>
              <p:cNvGrpSpPr/>
              <p:nvPr/>
            </p:nvGrpSpPr>
            <p:grpSpPr>
              <a:xfrm>
                <a:off x="3967672" y="4663832"/>
                <a:ext cx="1394507" cy="551892"/>
                <a:chOff x="6256082" y="4088"/>
                <a:chExt cx="1408444" cy="411342"/>
              </a:xfrm>
              <a:solidFill>
                <a:sysClr val="window" lastClr="FFFFFF">
                  <a:lumMod val="95000"/>
                </a:sysClr>
              </a:solidFill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E375052A-1424-F9CB-5D3D-92CB170EB0C3}"/>
                    </a:ext>
                  </a:extLst>
                </p:cNvPr>
                <p:cNvSpPr/>
                <p:nvPr/>
              </p:nvSpPr>
              <p:spPr>
                <a:xfrm>
                  <a:off x="6256082" y="4088"/>
                  <a:ext cx="1408444" cy="411342"/>
                </a:xfrm>
                <a:prstGeom prst="roundRect">
                  <a:avLst/>
                </a:prstGeom>
                <a:grp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Rounded Rectangle 8">
                  <a:extLst>
                    <a:ext uri="{FF2B5EF4-FFF2-40B4-BE49-F238E27FC236}">
                      <a16:creationId xmlns:a16="http://schemas.microsoft.com/office/drawing/2014/main" id="{3B2C1FB3-1C5A-9F7C-E398-0FA730724043}"/>
                    </a:ext>
                  </a:extLst>
                </p:cNvPr>
                <p:cNvSpPr txBox="1"/>
                <p:nvPr/>
              </p:nvSpPr>
              <p:spPr>
                <a:xfrm>
                  <a:off x="6276163" y="24168"/>
                  <a:ext cx="1368284" cy="371182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algn="ctr" defTabSz="444496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lang="en-US" sz="12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Read depth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9F22757-5D56-D5DA-2C64-41223A3C56A4}"/>
                  </a:ext>
                </a:extLst>
              </p:cNvPr>
              <p:cNvGrpSpPr/>
              <p:nvPr/>
            </p:nvGrpSpPr>
            <p:grpSpPr>
              <a:xfrm>
                <a:off x="5478910" y="4671137"/>
                <a:ext cx="1394507" cy="551892"/>
                <a:chOff x="6256080" y="4088"/>
                <a:chExt cx="1408444" cy="411342"/>
              </a:xfrm>
              <a:solidFill>
                <a:sysClr val="window" lastClr="FFFFFF">
                  <a:lumMod val="95000"/>
                </a:sysClr>
              </a:solidFill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622F542E-FF45-7591-94FE-D0FF5EFA0428}"/>
                    </a:ext>
                  </a:extLst>
                </p:cNvPr>
                <p:cNvSpPr/>
                <p:nvPr/>
              </p:nvSpPr>
              <p:spPr>
                <a:xfrm>
                  <a:off x="6256080" y="4088"/>
                  <a:ext cx="1408444" cy="411342"/>
                </a:xfrm>
                <a:prstGeom prst="roundRect">
                  <a:avLst/>
                </a:prstGeom>
                <a:grp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Rounded Rectangle 8">
                  <a:extLst>
                    <a:ext uri="{FF2B5EF4-FFF2-40B4-BE49-F238E27FC236}">
                      <a16:creationId xmlns:a16="http://schemas.microsoft.com/office/drawing/2014/main" id="{36BC4CD4-E22A-2406-9707-C3152E0F3ED5}"/>
                    </a:ext>
                  </a:extLst>
                </p:cNvPr>
                <p:cNvSpPr txBox="1"/>
                <p:nvPr/>
              </p:nvSpPr>
              <p:spPr>
                <a:xfrm>
                  <a:off x="6276164" y="24168"/>
                  <a:ext cx="1368284" cy="371182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algn="ctr" defTabSz="444496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lang="en-US" sz="12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ontserrat" pitchFamily="2" charset="77"/>
                      <a:cs typeface="Arial" panose="020B0604020202020204" pitchFamily="34" charset="0"/>
                    </a:rPr>
                    <a:t>B-Allele frequency</a:t>
                  </a: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9C4430-3F42-5E71-B0F5-61AD5680E161}"/>
                  </a:ext>
                </a:extLst>
              </p:cNvPr>
              <p:cNvSpPr txBox="1"/>
              <p:nvPr/>
            </p:nvSpPr>
            <p:spPr>
              <a:xfrm>
                <a:off x="4362895" y="3516455"/>
                <a:ext cx="2628653" cy="50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kern="0" dirty="0">
                    <a:latin typeface="Montserrat" pitchFamily="2" charset="77"/>
                    <a:cs typeface="Arial" panose="020B0604020202020204" pitchFamily="34" charset="0"/>
                  </a:rPr>
                  <a:t>Evidence types</a:t>
                </a:r>
                <a:endParaRPr lang="en-US" sz="1800" dirty="0"/>
              </a:p>
            </p:txBody>
          </p:sp>
        </p:grpSp>
        <p:pic>
          <p:nvPicPr>
            <p:cNvPr id="62" name="Picture 2" descr="Home - Terra.Bio">
              <a:extLst>
                <a:ext uri="{FF2B5EF4-FFF2-40B4-BE49-F238E27FC236}">
                  <a16:creationId xmlns:a16="http://schemas.microsoft.com/office/drawing/2014/main" id="{092152D4-0C7B-F9DD-7976-14CFCD774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920" y="1092180"/>
              <a:ext cx="1324714" cy="1467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Cloud Computing Services | Google Cloud">
              <a:extLst>
                <a:ext uri="{FF2B5EF4-FFF2-40B4-BE49-F238E27FC236}">
                  <a16:creationId xmlns:a16="http://schemas.microsoft.com/office/drawing/2014/main" id="{C10421DC-3456-E7C9-515D-E11AFDFADC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43" t="15160" r="28446" b="14247"/>
            <a:stretch/>
          </p:blipFill>
          <p:spPr bwMode="auto">
            <a:xfrm>
              <a:off x="8242503" y="2831027"/>
              <a:ext cx="1565548" cy="13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05" name="TextBox 21504">
              <a:extLst>
                <a:ext uri="{FF2B5EF4-FFF2-40B4-BE49-F238E27FC236}">
                  <a16:creationId xmlns:a16="http://schemas.microsoft.com/office/drawing/2014/main" id="{CC14CD0F-E55D-B0F6-983F-891C8577A53C}"/>
                </a:ext>
              </a:extLst>
            </p:cNvPr>
            <p:cNvSpPr txBox="1"/>
            <p:nvPr/>
          </p:nvSpPr>
          <p:spPr>
            <a:xfrm>
              <a:off x="8181279" y="4547421"/>
              <a:ext cx="1770440" cy="72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Collins et al., </a:t>
              </a:r>
              <a:r>
                <a:rPr lang="en-US" i="1" dirty="0"/>
                <a:t>Nature </a:t>
              </a:r>
              <a:r>
                <a:rPr lang="en-US" dirty="0"/>
                <a:t>(2020)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00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863D92-73C2-3EDB-B2CF-A4392329E574}"/>
              </a:ext>
            </a:extLst>
          </p:cNvPr>
          <p:cNvSpPr/>
          <p:nvPr/>
        </p:nvSpPr>
        <p:spPr>
          <a:xfrm>
            <a:off x="0" y="0"/>
            <a:ext cx="3085107" cy="51432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FBB642-B26A-9761-C299-30B8C6FE7941}"/>
              </a:ext>
            </a:extLst>
          </p:cNvPr>
          <p:cNvSpPr/>
          <p:nvPr/>
        </p:nvSpPr>
        <p:spPr>
          <a:xfrm>
            <a:off x="415046" y="202301"/>
            <a:ext cx="2508531" cy="6449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WGSPD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0078ADB-654A-F2E8-4419-C3CB477F5ED7}"/>
              </a:ext>
            </a:extLst>
          </p:cNvPr>
          <p:cNvSpPr/>
          <p:nvPr/>
        </p:nvSpPr>
        <p:spPr>
          <a:xfrm>
            <a:off x="976115" y="1444106"/>
            <a:ext cx="2032807" cy="49359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Schizophrenia         (</a:t>
            </a:r>
            <a:r>
              <a:rPr lang="en-US" sz="12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7,224</a:t>
            </a: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346EEBC-1088-A5BC-DE95-6690081B368D}"/>
              </a:ext>
            </a:extLst>
          </p:cNvPr>
          <p:cNvSpPr/>
          <p:nvPr/>
        </p:nvSpPr>
        <p:spPr>
          <a:xfrm>
            <a:off x="976115" y="2413610"/>
            <a:ext cx="2032807" cy="49359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Bipolar Disorder     (</a:t>
            </a:r>
            <a:r>
              <a:rPr lang="en-US" sz="12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2,358</a:t>
            </a: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 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EFA7BA0-15AA-428F-958E-58065E977426}"/>
              </a:ext>
            </a:extLst>
          </p:cNvPr>
          <p:cNvSpPr/>
          <p:nvPr/>
        </p:nvSpPr>
        <p:spPr>
          <a:xfrm>
            <a:off x="976116" y="3383114"/>
            <a:ext cx="2032806" cy="49359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Controls                 (</a:t>
            </a:r>
            <a:r>
              <a:rPr lang="en-US" sz="12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23,664</a:t>
            </a: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DC711E99-E2EF-14F3-5C7B-BC59B9BDD885}"/>
              </a:ext>
            </a:extLst>
          </p:cNvPr>
          <p:cNvCxnSpPr>
            <a:cxnSpLocks/>
            <a:endCxn id="56" idx="1"/>
          </p:cNvCxnSpPr>
          <p:nvPr/>
        </p:nvCxnSpPr>
        <p:spPr>
          <a:xfrm rot="16200000" flipH="1">
            <a:off x="355202" y="1069993"/>
            <a:ext cx="830292" cy="41153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713C2207-4BB9-B97C-0C85-66A245221569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-136611" y="1547684"/>
            <a:ext cx="1799796" cy="42565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2D5C4BA-D3FC-31E8-52BB-E00B3DE21F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-630778" y="2027066"/>
            <a:ext cx="2769304" cy="436392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BB7353E4-482B-F763-6B20-7DFA8DB9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669" y="-56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0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E80A-9C83-6B57-BB4E-B1AF1552C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Characterization of SV sizes in WGSPD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0B0ED-47BA-AAE5-1B38-957A4D65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48" y="1253136"/>
            <a:ext cx="5726303" cy="381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E80A-9C83-6B57-BB4E-B1AF1552C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Characterization of SV counts in </a:t>
            </a:r>
            <a:r>
              <a:rPr lang="en-US" sz="2800" dirty="0" err="1"/>
              <a:t>gnomAD</a:t>
            </a:r>
            <a:r>
              <a:rPr lang="en-US" sz="2800" dirty="0"/>
              <a:t> v4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445107-5054-132E-9E77-E2C590753559}"/>
              </a:ext>
            </a:extLst>
          </p:cNvPr>
          <p:cNvGrpSpPr/>
          <p:nvPr/>
        </p:nvGrpSpPr>
        <p:grpSpPr>
          <a:xfrm>
            <a:off x="1800352" y="1213578"/>
            <a:ext cx="4721754" cy="3929922"/>
            <a:chOff x="6117170" y="1172406"/>
            <a:chExt cx="6074830" cy="50560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2E470F-B989-FD47-80B3-05A6F4F4FDD2}"/>
                </a:ext>
              </a:extLst>
            </p:cNvPr>
            <p:cNvSpPr txBox="1"/>
            <p:nvPr/>
          </p:nvSpPr>
          <p:spPr>
            <a:xfrm>
              <a:off x="8027855" y="1172406"/>
              <a:ext cx="3440431" cy="118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Count of SVs per Genome</a:t>
              </a:r>
            </a:p>
            <a:p>
              <a:pPr algn="ctr"/>
              <a:r>
                <a:rPr lang="en-US" sz="1800" dirty="0"/>
                <a:t>by population</a:t>
              </a:r>
              <a:endParaRPr lang="en-US" sz="11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25FFC2-5CE2-2AD2-7668-61B637B94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96" b="14423"/>
            <a:stretch/>
          </p:blipFill>
          <p:spPr>
            <a:xfrm>
              <a:off x="6117170" y="1766367"/>
              <a:ext cx="6074830" cy="4462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88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863D92-73C2-3EDB-B2CF-A4392329E574}"/>
              </a:ext>
            </a:extLst>
          </p:cNvPr>
          <p:cNvSpPr/>
          <p:nvPr/>
        </p:nvSpPr>
        <p:spPr>
          <a:xfrm>
            <a:off x="0" y="-1"/>
            <a:ext cx="3085107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00B799CF-338A-69AB-DFFD-36A66657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669" y="-255"/>
            <a:ext cx="5143500" cy="5143500"/>
          </a:xfrm>
          <a:prstGeom prst="rect">
            <a:avLst/>
          </a:prstGeom>
        </p:spPr>
      </p:pic>
      <p:pic>
        <p:nvPicPr>
          <p:cNvPr id="17" name="Picture 16" descr="A graph of genetic component&#10;&#10;Description automatically generated with medium confidence">
            <a:extLst>
              <a:ext uri="{FF2B5EF4-FFF2-40B4-BE49-F238E27FC236}">
                <a16:creationId xmlns:a16="http://schemas.microsoft.com/office/drawing/2014/main" id="{EAF6F53D-26AD-99D0-78DB-6A343611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647" t="38095" r="2083" b="42381"/>
          <a:stretch/>
        </p:blipFill>
        <p:spPr>
          <a:xfrm>
            <a:off x="0" y="1608632"/>
            <a:ext cx="3085107" cy="19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4A8854-BA8F-8EFA-2E68-6142CE0CD1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Gene sets in our analyses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3DCC9B-95CB-41E2-BF02-501ED2C20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37921"/>
              </p:ext>
            </p:extLst>
          </p:nvPr>
        </p:nvGraphicFramePr>
        <p:xfrm>
          <a:off x="825947" y="2131821"/>
          <a:ext cx="74921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614">
                  <a:extLst>
                    <a:ext uri="{9D8B030D-6E8A-4147-A177-3AD203B41FA5}">
                      <a16:colId xmlns:a16="http://schemas.microsoft.com/office/drawing/2014/main" val="1988357199"/>
                    </a:ext>
                  </a:extLst>
                </a:gridCol>
                <a:gridCol w="1799304">
                  <a:extLst>
                    <a:ext uri="{9D8B030D-6E8A-4147-A177-3AD203B41FA5}">
                      <a16:colId xmlns:a16="http://schemas.microsoft.com/office/drawing/2014/main" val="2563179852"/>
                    </a:ext>
                  </a:extLst>
                </a:gridCol>
                <a:gridCol w="2507188">
                  <a:extLst>
                    <a:ext uri="{9D8B030D-6E8A-4147-A177-3AD203B41FA5}">
                      <a16:colId xmlns:a16="http://schemas.microsoft.com/office/drawing/2014/main" val="3897665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i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Gene set</a:t>
                      </a: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 genes</a:t>
                      </a: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Source</a:t>
                      </a: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5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Schizophrenia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rgbClr val="222222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Singh et al. (2022) Nature</a:t>
                      </a:r>
                      <a:endParaRPr lang="en-US" sz="1100" i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2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Autism Spectrum Disorder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Fu et al. (2022) Nat Genet </a:t>
                      </a:r>
                      <a:endParaRPr lang="en-US" sz="1100" i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12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Neurodevelopmental Disorder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373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Fu et al. </a:t>
                      </a: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(2022) Nat Genet </a:t>
                      </a:r>
                      <a:endParaRPr lang="en-US" sz="1100" i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6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Constrained Genes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3570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Karczewski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et al. (2020) Nature </a:t>
                      </a:r>
                      <a:endParaRPr lang="en-US" sz="1100" i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643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C46327FE-1C09-8E95-184F-A060CEBF7E3F}"/>
              </a:ext>
            </a:extLst>
          </p:cNvPr>
          <p:cNvGrpSpPr/>
          <p:nvPr/>
        </p:nvGrpSpPr>
        <p:grpSpPr>
          <a:xfrm>
            <a:off x="679687" y="2486025"/>
            <a:ext cx="146260" cy="1500488"/>
            <a:chOff x="679687" y="2486025"/>
            <a:chExt cx="146260" cy="15004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8C7B50A-F75D-4987-DFB9-AFF241E78BB7}"/>
                </a:ext>
              </a:extLst>
            </p:cNvPr>
            <p:cNvSpPr/>
            <p:nvPr/>
          </p:nvSpPr>
          <p:spPr>
            <a:xfrm>
              <a:off x="679687" y="2486025"/>
              <a:ext cx="146260" cy="399066"/>
            </a:xfrm>
            <a:prstGeom prst="rect">
              <a:avLst/>
            </a:prstGeom>
            <a:solidFill>
              <a:srgbClr val="0171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03207D-2C6F-7A76-F3FA-818E41C4C600}"/>
                </a:ext>
              </a:extLst>
            </p:cNvPr>
            <p:cNvSpPr/>
            <p:nvPr/>
          </p:nvSpPr>
          <p:spPr>
            <a:xfrm>
              <a:off x="679687" y="2885091"/>
              <a:ext cx="146260" cy="354204"/>
            </a:xfrm>
            <a:prstGeom prst="rect">
              <a:avLst/>
            </a:prstGeom>
            <a:solidFill>
              <a:srgbClr val="009F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0EE9E1-AF51-EEE8-ADE4-B609DEC395C3}"/>
                </a:ext>
              </a:extLst>
            </p:cNvPr>
            <p:cNvSpPr/>
            <p:nvPr/>
          </p:nvSpPr>
          <p:spPr>
            <a:xfrm>
              <a:off x="679687" y="3239295"/>
              <a:ext cx="146260" cy="373855"/>
            </a:xfrm>
            <a:prstGeom prst="rect">
              <a:avLst/>
            </a:prstGeom>
            <a:solidFill>
              <a:srgbClr val="D55E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883407-32E1-9F17-8573-C542A7EA1258}"/>
                </a:ext>
              </a:extLst>
            </p:cNvPr>
            <p:cNvSpPr/>
            <p:nvPr/>
          </p:nvSpPr>
          <p:spPr>
            <a:xfrm>
              <a:off x="679687" y="3612658"/>
              <a:ext cx="146260" cy="373855"/>
            </a:xfrm>
            <a:prstGeom prst="rect">
              <a:avLst/>
            </a:prstGeom>
            <a:solidFill>
              <a:srgbClr val="CC78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234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08EE2FDD-938B-EC4D-8C76-8B21E3F5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5D4AD40-F838-8F11-8B94-40994162B282}"/>
              </a:ext>
            </a:extLst>
          </p:cNvPr>
          <p:cNvGrpSpPr/>
          <p:nvPr/>
        </p:nvGrpSpPr>
        <p:grpSpPr>
          <a:xfrm>
            <a:off x="1" y="-1"/>
            <a:ext cx="3085106" cy="5143500"/>
            <a:chOff x="0" y="-1"/>
            <a:chExt cx="3338623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2A317C-E266-9B14-6AC1-C15491148316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7EA088-7120-CAC8-DDB4-C638D9E29F9D}"/>
                </a:ext>
              </a:extLst>
            </p:cNvPr>
            <p:cNvSpPr txBox="1"/>
            <p:nvPr/>
          </p:nvSpPr>
          <p:spPr>
            <a:xfrm>
              <a:off x="0" y="1473732"/>
              <a:ext cx="33386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is an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expected enrichment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of rare protein truncating variants (PTVs) in constrained and neuropsychiatric genes</a:t>
              </a:r>
            </a:p>
          </p:txBody>
        </p:sp>
      </p:grpSp>
      <p:pic>
        <p:nvPicPr>
          <p:cNvPr id="40" name="Picture 39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00FF0FD1-1EB6-6B97-E747-FB2367C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0" t="39607" r="2186" b="40673"/>
          <a:stretch/>
        </p:blipFill>
        <p:spPr>
          <a:xfrm>
            <a:off x="4305313" y="4136333"/>
            <a:ext cx="2798859" cy="99941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9C8CE-643E-67A3-C2F4-D7E8CEAAB875}"/>
              </a:ext>
            </a:extLst>
          </p:cNvPr>
          <p:cNvGrpSpPr/>
          <p:nvPr/>
        </p:nvGrpSpPr>
        <p:grpSpPr>
          <a:xfrm>
            <a:off x="3180485" y="521452"/>
            <a:ext cx="5859015" cy="2075665"/>
            <a:chOff x="3180485" y="394230"/>
            <a:chExt cx="5859015" cy="20756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80DFB1F-F8A2-871E-5769-68017511574C}"/>
                </a:ext>
              </a:extLst>
            </p:cNvPr>
            <p:cNvGrpSpPr/>
            <p:nvPr/>
          </p:nvGrpSpPr>
          <p:grpSpPr>
            <a:xfrm>
              <a:off x="3180485" y="394230"/>
              <a:ext cx="5859015" cy="2075665"/>
              <a:chOff x="956483" y="1452572"/>
              <a:chExt cx="5859015" cy="207566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18CCD11D-4309-D3F5-461B-F782E97EA5C8}"/>
                  </a:ext>
                </a:extLst>
              </p:cNvPr>
              <p:cNvGrpSpPr/>
              <p:nvPr/>
            </p:nvGrpSpPr>
            <p:grpSpPr>
              <a:xfrm>
                <a:off x="1985323" y="1452572"/>
                <a:ext cx="4830175" cy="2075665"/>
                <a:chOff x="1985323" y="1452572"/>
                <a:chExt cx="4830175" cy="2075665"/>
              </a:xfrm>
            </p:grpSpPr>
            <p:pic>
              <p:nvPicPr>
                <p:cNvPr id="52" name="Picture 51" descr="A graph showing the number of gene set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112BBEA-4926-08B7-D440-49263DA7A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7939" r="37855" b="59204"/>
                <a:stretch/>
              </p:blipFill>
              <p:spPr>
                <a:xfrm>
                  <a:off x="1985323" y="1452572"/>
                  <a:ext cx="4830175" cy="1509041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82912C-ED7C-8A88-E89A-5AAAD81D8658}"/>
                    </a:ext>
                  </a:extLst>
                </p:cNvPr>
                <p:cNvSpPr txBox="1"/>
                <p:nvPr/>
              </p:nvSpPr>
              <p:spPr>
                <a:xfrm>
                  <a:off x="3516995" y="3220460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071C61-D3C3-124A-3582-2D62064F0F55}"/>
                  </a:ext>
                </a:extLst>
              </p:cNvPr>
              <p:cNvSpPr txBox="1"/>
              <p:nvPr/>
            </p:nvSpPr>
            <p:spPr>
              <a:xfrm>
                <a:off x="956483" y="1727153"/>
                <a:ext cx="102944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Protein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Truncating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Variants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(PTVs)</a:t>
                </a:r>
              </a:p>
            </p:txBody>
          </p:sp>
        </p:grpSp>
        <p:pic>
          <p:nvPicPr>
            <p:cNvPr id="18" name="Picture 17" descr="A graph showing the number of gene sets&#10;&#10;Description automatically generated with medium confidence">
              <a:extLst>
                <a:ext uri="{FF2B5EF4-FFF2-40B4-BE49-F238E27FC236}">
                  <a16:creationId xmlns:a16="http://schemas.microsoft.com/office/drawing/2014/main" id="{0F5E1817-E408-C228-7453-6FB05E7F8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2125" r="37855" b="2128"/>
            <a:stretch/>
          </p:blipFill>
          <p:spPr>
            <a:xfrm>
              <a:off x="4209323" y="1898167"/>
              <a:ext cx="4830175" cy="26395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9B05B95-24FA-1DCD-59EA-A80D808FC895}"/>
              </a:ext>
            </a:extLst>
          </p:cNvPr>
          <p:cNvSpPr txBox="1"/>
          <p:nvPr/>
        </p:nvSpPr>
        <p:spPr>
          <a:xfrm>
            <a:off x="5801107" y="11684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Coding SNVs</a:t>
            </a:r>
          </a:p>
        </p:txBody>
      </p:sp>
    </p:spTree>
    <p:extLst>
      <p:ext uri="{BB962C8B-B14F-4D97-AF65-F5344CB8AC3E}">
        <p14:creationId xmlns:p14="http://schemas.microsoft.com/office/powerpoint/2010/main" val="112941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C76C2CDE-E69D-B1A3-D826-A6B1D93D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0" t="39607" r="2186" b="40673"/>
          <a:stretch/>
        </p:blipFill>
        <p:spPr>
          <a:xfrm>
            <a:off x="4305313" y="4136333"/>
            <a:ext cx="2798859" cy="9994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266E2B-2B88-B1AB-DD4E-16608C0231A1}"/>
              </a:ext>
            </a:extLst>
          </p:cNvPr>
          <p:cNvGrpSpPr/>
          <p:nvPr/>
        </p:nvGrpSpPr>
        <p:grpSpPr>
          <a:xfrm>
            <a:off x="3085107" y="521452"/>
            <a:ext cx="5954393" cy="3711923"/>
            <a:chOff x="3085107" y="394230"/>
            <a:chExt cx="5954393" cy="37119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B52760-6D25-CAFA-D8AD-5B5986A6F5C9}"/>
                </a:ext>
              </a:extLst>
            </p:cNvPr>
            <p:cNvGrpSpPr/>
            <p:nvPr/>
          </p:nvGrpSpPr>
          <p:grpSpPr>
            <a:xfrm>
              <a:off x="3180485" y="394230"/>
              <a:ext cx="5859015" cy="2075665"/>
              <a:chOff x="956483" y="1452572"/>
              <a:chExt cx="5859015" cy="207566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0840E91-5176-FC49-CDE6-2AD5C7E11F58}"/>
                  </a:ext>
                </a:extLst>
              </p:cNvPr>
              <p:cNvGrpSpPr/>
              <p:nvPr/>
            </p:nvGrpSpPr>
            <p:grpSpPr>
              <a:xfrm>
                <a:off x="1985323" y="1452572"/>
                <a:ext cx="4830175" cy="2075665"/>
                <a:chOff x="1985323" y="1452572"/>
                <a:chExt cx="4830175" cy="2075665"/>
              </a:xfrm>
            </p:grpSpPr>
            <p:pic>
              <p:nvPicPr>
                <p:cNvPr id="36" name="Picture 35" descr="A graph showing the number of gene set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BC58E97-4C6B-8247-F3BF-175E1D10B6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7939" r="37855" b="59204"/>
                <a:stretch/>
              </p:blipFill>
              <p:spPr>
                <a:xfrm>
                  <a:off x="1985323" y="1452572"/>
                  <a:ext cx="4830175" cy="1509041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90EB39-F7EC-D70A-56BF-95F04887CADE}"/>
                    </a:ext>
                  </a:extLst>
                </p:cNvPr>
                <p:cNvSpPr txBox="1"/>
                <p:nvPr/>
              </p:nvSpPr>
              <p:spPr>
                <a:xfrm>
                  <a:off x="3516995" y="3220460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291917-C805-DDCE-0A6B-36D3CEA55888}"/>
                  </a:ext>
                </a:extLst>
              </p:cNvPr>
              <p:cNvSpPr txBox="1"/>
              <p:nvPr/>
            </p:nvSpPr>
            <p:spPr>
              <a:xfrm>
                <a:off x="956483" y="1727153"/>
                <a:ext cx="102944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Protein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Truncating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Variants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(PTVs)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617856-C0BE-DE0B-8F49-0CF656F2DB98}"/>
                </a:ext>
              </a:extLst>
            </p:cNvPr>
            <p:cNvGrpSpPr/>
            <p:nvPr/>
          </p:nvGrpSpPr>
          <p:grpSpPr>
            <a:xfrm>
              <a:off x="3085107" y="2030488"/>
              <a:ext cx="5954393" cy="2075665"/>
              <a:chOff x="861105" y="1452572"/>
              <a:chExt cx="5954393" cy="207566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A422820-C107-285D-1A0F-01F5756E5113}"/>
                  </a:ext>
                </a:extLst>
              </p:cNvPr>
              <p:cNvGrpSpPr/>
              <p:nvPr/>
            </p:nvGrpSpPr>
            <p:grpSpPr>
              <a:xfrm>
                <a:off x="1985323" y="1452572"/>
                <a:ext cx="4830175" cy="2075665"/>
                <a:chOff x="1985323" y="1452572"/>
                <a:chExt cx="4830175" cy="2075665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BB394509-A52F-0A43-64E6-65076670BF92}"/>
                    </a:ext>
                  </a:extLst>
                </p:cNvPr>
                <p:cNvGrpSpPr/>
                <p:nvPr/>
              </p:nvGrpSpPr>
              <p:grpSpPr>
                <a:xfrm>
                  <a:off x="1985323" y="1452572"/>
                  <a:ext cx="4830175" cy="1772992"/>
                  <a:chOff x="3066701" y="609734"/>
                  <a:chExt cx="4830175" cy="1772992"/>
                </a:xfrm>
              </p:grpSpPr>
              <p:pic>
                <p:nvPicPr>
                  <p:cNvPr id="16" name="Picture 15" descr="A graph showing the number of gene set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0AA826B-9724-BA73-2A1F-2B961147E7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t="54806" r="37855" b="12337"/>
                  <a:stretch/>
                </p:blipFill>
                <p:spPr>
                  <a:xfrm>
                    <a:off x="3066701" y="609734"/>
                    <a:ext cx="4830175" cy="1509041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 descr="A graph showing the number of gene set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DDD6C965-BD9E-4C99-F563-5E6318B68E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t="92125" r="37855" b="2128"/>
                  <a:stretch/>
                </p:blipFill>
                <p:spPr>
                  <a:xfrm>
                    <a:off x="3066701" y="2118775"/>
                    <a:ext cx="4830175" cy="2639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070D14-4E1C-B1F5-AB7F-78F07BEFBBFE}"/>
                    </a:ext>
                  </a:extLst>
                </p:cNvPr>
                <p:cNvSpPr txBox="1"/>
                <p:nvPr/>
              </p:nvSpPr>
              <p:spPr>
                <a:xfrm>
                  <a:off x="3516995" y="3220460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5CEB6F-4B42-C23F-2C10-248F2ACE3362}"/>
                  </a:ext>
                </a:extLst>
              </p:cNvPr>
              <p:cNvSpPr txBox="1"/>
              <p:nvPr/>
            </p:nvSpPr>
            <p:spPr>
              <a:xfrm>
                <a:off x="861105" y="1945483"/>
                <a:ext cx="1220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Synonymous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Variants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D1F772-C652-440B-E5C5-FA56CFA77CC6}"/>
              </a:ext>
            </a:extLst>
          </p:cNvPr>
          <p:cNvGrpSpPr/>
          <p:nvPr/>
        </p:nvGrpSpPr>
        <p:grpSpPr>
          <a:xfrm>
            <a:off x="1" y="-1"/>
            <a:ext cx="3104753" cy="5143500"/>
            <a:chOff x="0" y="-1"/>
            <a:chExt cx="3364225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863D92-73C2-3EDB-B2CF-A4392329E574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DE646E-764F-9841-E7C2-308D5DD97F10}"/>
                </a:ext>
              </a:extLst>
            </p:cNvPr>
            <p:cNvSpPr txBox="1"/>
            <p:nvPr/>
          </p:nvSpPr>
          <p:spPr>
            <a:xfrm>
              <a:off x="25602" y="1473732"/>
              <a:ext cx="33386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is an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expected lack of enrichment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of rare synonymous variation in constrained and neuropsychiatric genes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6CDAFDD4-CBB6-A808-AF69-37EF4799DE14}"/>
              </a:ext>
            </a:extLst>
          </p:cNvPr>
          <p:cNvSpPr/>
          <p:nvPr/>
        </p:nvSpPr>
        <p:spPr>
          <a:xfrm>
            <a:off x="3128380" y="2137123"/>
            <a:ext cx="5911120" cy="1509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8D86E-388B-A83B-182B-15FC68686860}"/>
              </a:ext>
            </a:extLst>
          </p:cNvPr>
          <p:cNvSpPr txBox="1"/>
          <p:nvPr/>
        </p:nvSpPr>
        <p:spPr>
          <a:xfrm>
            <a:off x="5801107" y="11684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Coding SNVs</a:t>
            </a:r>
          </a:p>
        </p:txBody>
      </p:sp>
    </p:spTree>
    <p:extLst>
      <p:ext uri="{BB962C8B-B14F-4D97-AF65-F5344CB8AC3E}">
        <p14:creationId xmlns:p14="http://schemas.microsoft.com/office/powerpoint/2010/main" val="280571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3767A932-5754-C628-E7E9-FD48BDDFD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number of gene sets&#10;&#10;Description automatically generated with medium confidence">
            <a:extLst>
              <a:ext uri="{FF2B5EF4-FFF2-40B4-BE49-F238E27FC236}">
                <a16:creationId xmlns:a16="http://schemas.microsoft.com/office/drawing/2014/main" id="{15D39556-BBE6-4AD7-0C56-B9177E3DF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80" t="39607" r="2186" b="40673"/>
          <a:stretch/>
        </p:blipFill>
        <p:spPr>
          <a:xfrm>
            <a:off x="4305313" y="4136333"/>
            <a:ext cx="2798859" cy="9994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F0E03FA-86B0-3B3D-8E43-4923BC6923CD}"/>
              </a:ext>
            </a:extLst>
          </p:cNvPr>
          <p:cNvGrpSpPr/>
          <p:nvPr/>
        </p:nvGrpSpPr>
        <p:grpSpPr>
          <a:xfrm>
            <a:off x="3085107" y="521452"/>
            <a:ext cx="5954393" cy="3711923"/>
            <a:chOff x="3085107" y="394230"/>
            <a:chExt cx="5954393" cy="37119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18EFCA-ABDA-9879-2E67-F994162B38F7}"/>
                </a:ext>
              </a:extLst>
            </p:cNvPr>
            <p:cNvGrpSpPr/>
            <p:nvPr/>
          </p:nvGrpSpPr>
          <p:grpSpPr>
            <a:xfrm>
              <a:off x="3180485" y="394230"/>
              <a:ext cx="5859015" cy="2075665"/>
              <a:chOff x="956483" y="1452572"/>
              <a:chExt cx="5859015" cy="207566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174C7B-5AB6-D61A-CBDE-57DDB0D5FF33}"/>
                  </a:ext>
                </a:extLst>
              </p:cNvPr>
              <p:cNvGrpSpPr/>
              <p:nvPr/>
            </p:nvGrpSpPr>
            <p:grpSpPr>
              <a:xfrm>
                <a:off x="1985323" y="1452572"/>
                <a:ext cx="4830175" cy="2075665"/>
                <a:chOff x="1985323" y="1452572"/>
                <a:chExt cx="4830175" cy="2075665"/>
              </a:xfrm>
            </p:grpSpPr>
            <p:pic>
              <p:nvPicPr>
                <p:cNvPr id="36" name="Picture 35" descr="A graph showing the number of gene set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E3E3953-0822-5050-9A21-62BD7FE43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7939" r="37855" b="59204"/>
                <a:stretch/>
              </p:blipFill>
              <p:spPr>
                <a:xfrm>
                  <a:off x="1985323" y="1452572"/>
                  <a:ext cx="4830175" cy="1509041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B7166AB-AA22-B6FC-CBBE-E267CEBEEC80}"/>
                    </a:ext>
                  </a:extLst>
                </p:cNvPr>
                <p:cNvSpPr txBox="1"/>
                <p:nvPr/>
              </p:nvSpPr>
              <p:spPr>
                <a:xfrm>
                  <a:off x="3516995" y="3220460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C6BB5E-2A97-1C45-ABA2-214BB226C185}"/>
                  </a:ext>
                </a:extLst>
              </p:cNvPr>
              <p:cNvSpPr txBox="1"/>
              <p:nvPr/>
            </p:nvSpPr>
            <p:spPr>
              <a:xfrm>
                <a:off x="956483" y="1727153"/>
                <a:ext cx="102944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Protein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Truncating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Variants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(PTVs)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9909E3-713F-6D94-D13A-31F79AE74712}"/>
                </a:ext>
              </a:extLst>
            </p:cNvPr>
            <p:cNvGrpSpPr/>
            <p:nvPr/>
          </p:nvGrpSpPr>
          <p:grpSpPr>
            <a:xfrm>
              <a:off x="3085107" y="2030488"/>
              <a:ext cx="5954393" cy="2075665"/>
              <a:chOff x="861105" y="1452572"/>
              <a:chExt cx="5954393" cy="207566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B54B48D-B079-42CF-D215-A3925B36E196}"/>
                  </a:ext>
                </a:extLst>
              </p:cNvPr>
              <p:cNvGrpSpPr/>
              <p:nvPr/>
            </p:nvGrpSpPr>
            <p:grpSpPr>
              <a:xfrm>
                <a:off x="1985323" y="1452572"/>
                <a:ext cx="4830175" cy="2075665"/>
                <a:chOff x="1985323" y="1452572"/>
                <a:chExt cx="4830175" cy="2075665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6F0F196-1DD5-D3C8-4D66-34C29740D661}"/>
                    </a:ext>
                  </a:extLst>
                </p:cNvPr>
                <p:cNvGrpSpPr/>
                <p:nvPr/>
              </p:nvGrpSpPr>
              <p:grpSpPr>
                <a:xfrm>
                  <a:off x="1985323" y="1452572"/>
                  <a:ext cx="4830175" cy="1772992"/>
                  <a:chOff x="3066701" y="609734"/>
                  <a:chExt cx="4830175" cy="1772992"/>
                </a:xfrm>
              </p:grpSpPr>
              <p:pic>
                <p:nvPicPr>
                  <p:cNvPr id="16" name="Picture 15" descr="A graph showing the number of gene set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B65951F2-AC69-E9E6-02ED-D8A7A92911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t="54806" r="37855" b="12337"/>
                  <a:stretch/>
                </p:blipFill>
                <p:spPr>
                  <a:xfrm>
                    <a:off x="3066701" y="609734"/>
                    <a:ext cx="4830175" cy="1509041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 descr="A graph showing the number of gene set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CD186060-23B6-B965-0405-F9C67E4FE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t="92125" r="37855" b="2128"/>
                  <a:stretch/>
                </p:blipFill>
                <p:spPr>
                  <a:xfrm>
                    <a:off x="3066701" y="2118775"/>
                    <a:ext cx="4830175" cy="2639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B1A2C8A-E7BB-11C8-C695-8513454F9A38}"/>
                    </a:ext>
                  </a:extLst>
                </p:cNvPr>
                <p:cNvSpPr txBox="1"/>
                <p:nvPr/>
              </p:nvSpPr>
              <p:spPr>
                <a:xfrm>
                  <a:off x="3516995" y="3220460"/>
                  <a:ext cx="17668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4E4E4E"/>
                      </a:solidFill>
                    </a:rPr>
                    <a:t>Odds ratio (95% CI)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EC80A-E82C-1616-225B-C8764FC3B8DD}"/>
                  </a:ext>
                </a:extLst>
              </p:cNvPr>
              <p:cNvSpPr txBox="1"/>
              <p:nvPr/>
            </p:nvSpPr>
            <p:spPr>
              <a:xfrm>
                <a:off x="861105" y="1945483"/>
                <a:ext cx="1220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Synonymous</a:t>
                </a:r>
              </a:p>
              <a:p>
                <a:pPr algn="ctr"/>
                <a:r>
                  <a:rPr lang="en-US" dirty="0">
                    <a:solidFill>
                      <a:srgbClr val="4E4E4E"/>
                    </a:solidFill>
                  </a:rPr>
                  <a:t>Variants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67CE56-CC5D-86DE-CDF9-C159E07B830C}"/>
              </a:ext>
            </a:extLst>
          </p:cNvPr>
          <p:cNvGrpSpPr/>
          <p:nvPr/>
        </p:nvGrpSpPr>
        <p:grpSpPr>
          <a:xfrm>
            <a:off x="1" y="-1"/>
            <a:ext cx="3104753" cy="5143500"/>
            <a:chOff x="0" y="-1"/>
            <a:chExt cx="3364225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BD4797-E546-51DE-CCA1-06C0AA31E1EF}"/>
                </a:ext>
              </a:extLst>
            </p:cNvPr>
            <p:cNvSpPr/>
            <p:nvPr/>
          </p:nvSpPr>
          <p:spPr>
            <a:xfrm>
              <a:off x="0" y="-1"/>
              <a:ext cx="3338623" cy="51435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0AEBDC-DD66-3B5E-B2AE-5DD43E41780A}"/>
                </a:ext>
              </a:extLst>
            </p:cNvPr>
            <p:cNvSpPr txBox="1"/>
            <p:nvPr/>
          </p:nvSpPr>
          <p:spPr>
            <a:xfrm>
              <a:off x="25602" y="1473732"/>
              <a:ext cx="33386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is an </a:t>
              </a:r>
              <a:r>
                <a:rPr lang="en-US" sz="20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expected lack of enrichment</a:t>
              </a:r>
              <a:r>
                <a:rPr lang="en-US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of rare synonymous variants in constrained and neuropsychiatric genes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594F9F5-5CA6-7C0C-265F-9445530D07D2}"/>
              </a:ext>
            </a:extLst>
          </p:cNvPr>
          <p:cNvSpPr txBox="1"/>
          <p:nvPr/>
        </p:nvSpPr>
        <p:spPr>
          <a:xfrm>
            <a:off x="5801107" y="11684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Coding SNVs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2A87B9-473A-9B3A-DB18-752F951E97BC}"/>
              </a:ext>
            </a:extLst>
          </p:cNvPr>
          <p:cNvSpPr/>
          <p:nvPr/>
        </p:nvSpPr>
        <p:spPr>
          <a:xfrm>
            <a:off x="-11709" y="-2"/>
            <a:ext cx="9155707" cy="5143499"/>
          </a:xfrm>
          <a:prstGeom prst="rect">
            <a:avLst/>
          </a:prstGeom>
          <a:solidFill>
            <a:schemeClr val="accent6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F40863-CB26-7117-31F7-CB0D4B05866E}"/>
              </a:ext>
            </a:extLst>
          </p:cNvPr>
          <p:cNvSpPr/>
          <p:nvPr/>
        </p:nvSpPr>
        <p:spPr>
          <a:xfrm>
            <a:off x="-11711" y="2049810"/>
            <a:ext cx="9143999" cy="10438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noncoding regions?</a:t>
            </a:r>
          </a:p>
        </p:txBody>
      </p:sp>
    </p:spTree>
    <p:extLst>
      <p:ext uri="{BB962C8B-B14F-4D97-AF65-F5344CB8AC3E}">
        <p14:creationId xmlns:p14="http://schemas.microsoft.com/office/powerpoint/2010/main" val="1533099862"/>
      </p:ext>
    </p:extLst>
  </p:cSld>
  <p:clrMapOvr>
    <a:masterClrMapping/>
  </p:clrMapOvr>
</p:sld>
</file>

<file path=ppt/theme/theme1.xml><?xml version="1.0" encoding="utf-8"?>
<a:theme xmlns:a="http://schemas.openxmlformats.org/drawingml/2006/main" name="Broad-Theme-2021">
  <a:themeElements>
    <a:clrScheme name="Simple Light">
      <a:dk1>
        <a:srgbClr val="000000"/>
      </a:dk1>
      <a:lt1>
        <a:srgbClr val="FFFFFF"/>
      </a:lt1>
      <a:dk2>
        <a:srgbClr val="006DB6"/>
      </a:dk2>
      <a:lt2>
        <a:srgbClr val="00AFD7"/>
      </a:lt2>
      <a:accent1>
        <a:srgbClr val="F36C3E"/>
      </a:accent1>
      <a:accent2>
        <a:srgbClr val="B12029"/>
      </a:accent2>
      <a:accent3>
        <a:srgbClr val="6A4A91"/>
      </a:accent3>
      <a:accent4>
        <a:srgbClr val="80BC42"/>
      </a:accent4>
      <a:accent5>
        <a:srgbClr val="FFCD00"/>
      </a:accent5>
      <a:accent6>
        <a:srgbClr val="68686B"/>
      </a:accent6>
      <a:hlink>
        <a:srgbClr val="00AFD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42996</TotalTime>
  <Words>1354</Words>
  <Application>Microsoft Macintosh PowerPoint</Application>
  <PresentationFormat>On-screen Show (16:9)</PresentationFormat>
  <Paragraphs>336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Open Sans Light</vt:lpstr>
      <vt:lpstr>Arial</vt:lpstr>
      <vt:lpstr>Open Sans SemiBold</vt:lpstr>
      <vt:lpstr>Open Sans</vt:lpstr>
      <vt:lpstr>Montserrat</vt:lpstr>
      <vt:lpstr>Broad-Theme-2021</vt:lpstr>
      <vt:lpstr>Structural variation of 30,659 bipolar and schizophrenia patients identifies novel genetic insights</vt:lpstr>
      <vt:lpstr>PowerPoint Presentation</vt:lpstr>
      <vt:lpstr>PowerPoint Presentation</vt:lpstr>
      <vt:lpstr>PowerPoint Presentation</vt:lpstr>
      <vt:lpstr>PowerPoint Presentation</vt:lpstr>
      <vt:lpstr>Gene sets in our analyses</vt:lpstr>
      <vt:lpstr>PowerPoint Presentation</vt:lpstr>
      <vt:lpstr>PowerPoint Presentation</vt:lpstr>
      <vt:lpstr>PowerPoint Presentation</vt:lpstr>
      <vt:lpstr>Noncoding constraint focuses the scope of our analysis</vt:lpstr>
      <vt:lpstr>Noncoding constraint focuses the scope of our analysis</vt:lpstr>
      <vt:lpstr>PowerPoint Presentation</vt:lpstr>
      <vt:lpstr>PowerPoint Presentation</vt:lpstr>
      <vt:lpstr>PowerPoint Presentation</vt:lpstr>
      <vt:lpstr>Deletion events are well-characterized in WGSPD</vt:lpstr>
      <vt:lpstr>Deletion events are well-characterized in WGSPD</vt:lpstr>
      <vt:lpstr>Deletion events are well-characterized in WGSPD</vt:lpstr>
      <vt:lpstr>Our deletion class of interest</vt:lpstr>
      <vt:lpstr>Our deletion class of interest</vt:lpstr>
      <vt:lpstr>PowerPoint Presentation</vt:lpstr>
      <vt:lpstr>Our deletion class of interest</vt:lpstr>
      <vt:lpstr>PowerPoint Presentation</vt:lpstr>
      <vt:lpstr>Our deletion class of interest</vt:lpstr>
      <vt:lpstr>PowerPoint Presentation</vt:lpstr>
      <vt:lpstr>PowerPoint Presentation</vt:lpstr>
      <vt:lpstr>Our deletion class of interest</vt:lpstr>
      <vt:lpstr>PowerPoint Presentation</vt:lpstr>
      <vt:lpstr>PowerPoint Presentation</vt:lpstr>
      <vt:lpstr>PowerPoint Presentation</vt:lpstr>
      <vt:lpstr>Genes affected by 5’ UTR deletions are among previously identified, significant schizophrenia-associated genes</vt:lpstr>
      <vt:lpstr>Genes affected by 5’ UTR deletions are among previously identified, significant schizophrenia-associated genes</vt:lpstr>
      <vt:lpstr>PowerPoint Presentation</vt:lpstr>
      <vt:lpstr>Conclusions</vt:lpstr>
      <vt:lpstr>Acknowledgements</vt:lpstr>
      <vt:lpstr>PowerPoint Presentation</vt:lpstr>
      <vt:lpstr>Gnocchi is well calibrated to assess SV constraint</vt:lpstr>
      <vt:lpstr>PowerPoint Presentation</vt:lpstr>
      <vt:lpstr>Advantages of SV calling in WGS</vt:lpstr>
      <vt:lpstr>SV discovery with GATK-SV</vt:lpstr>
      <vt:lpstr>Characterization of SV sizes in WGSPD</vt:lpstr>
      <vt:lpstr>Characterization of SV counts in gnomAD v4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Broad’s slide deck template</dc:title>
  <cp:lastModifiedBy>Bob Ye</cp:lastModifiedBy>
  <cp:revision>4831</cp:revision>
  <dcterms:modified xsi:type="dcterms:W3CDTF">2024-10-29T15:03:18Z</dcterms:modified>
</cp:coreProperties>
</file>